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33" saveSubsetFonts="1" autoCompressPictures="0">
  <p:sldMasterIdLst>
    <p:sldMasterId id="2147483660" r:id="rId1"/>
  </p:sldMasterIdLst>
  <p:notesMasterIdLst>
    <p:notesMasterId r:id="rId81"/>
  </p:notesMasterIdLst>
  <p:sldIdLst>
    <p:sldId id="1640" r:id="rId2"/>
    <p:sldId id="1651" r:id="rId3"/>
    <p:sldId id="1652" r:id="rId4"/>
    <p:sldId id="1653" r:id="rId5"/>
    <p:sldId id="1654" r:id="rId6"/>
    <p:sldId id="1655" r:id="rId7"/>
    <p:sldId id="1656" r:id="rId8"/>
    <p:sldId id="1661" r:id="rId9"/>
    <p:sldId id="1662" r:id="rId10"/>
    <p:sldId id="1659" r:id="rId11"/>
    <p:sldId id="1637" r:id="rId12"/>
    <p:sldId id="1624" r:id="rId13"/>
    <p:sldId id="1642" r:id="rId14"/>
    <p:sldId id="1646" r:id="rId15"/>
    <p:sldId id="1644" r:id="rId16"/>
    <p:sldId id="1641" r:id="rId17"/>
    <p:sldId id="1647" r:id="rId18"/>
    <p:sldId id="1649" r:id="rId19"/>
    <p:sldId id="1650" r:id="rId20"/>
    <p:sldId id="1657" r:id="rId21"/>
    <p:sldId id="1658" r:id="rId22"/>
    <p:sldId id="1442" r:id="rId23"/>
    <p:sldId id="541" r:id="rId24"/>
    <p:sldId id="542" r:id="rId25"/>
    <p:sldId id="544" r:id="rId26"/>
    <p:sldId id="545" r:id="rId27"/>
    <p:sldId id="546" r:id="rId28"/>
    <p:sldId id="547" r:id="rId29"/>
    <p:sldId id="1663" r:id="rId30"/>
    <p:sldId id="1664" r:id="rId31"/>
    <p:sldId id="1665" r:id="rId32"/>
    <p:sldId id="1667" r:id="rId33"/>
    <p:sldId id="1660" r:id="rId34"/>
    <p:sldId id="381" r:id="rId35"/>
    <p:sldId id="1673" r:id="rId36"/>
    <p:sldId id="271" r:id="rId37"/>
    <p:sldId id="380" r:id="rId38"/>
    <p:sldId id="368" r:id="rId39"/>
    <p:sldId id="369" r:id="rId40"/>
    <p:sldId id="370" r:id="rId41"/>
    <p:sldId id="371" r:id="rId42"/>
    <p:sldId id="1668" r:id="rId43"/>
    <p:sldId id="1676" r:id="rId44"/>
    <p:sldId id="1440" r:id="rId45"/>
    <p:sldId id="1441" r:id="rId46"/>
    <p:sldId id="353" r:id="rId47"/>
    <p:sldId id="354" r:id="rId48"/>
    <p:sldId id="1622" r:id="rId49"/>
    <p:sldId id="1439" r:id="rId50"/>
    <p:sldId id="357" r:id="rId51"/>
    <p:sldId id="1670" r:id="rId52"/>
    <p:sldId id="389" r:id="rId53"/>
    <p:sldId id="388" r:id="rId54"/>
    <p:sldId id="367" r:id="rId55"/>
    <p:sldId id="360" r:id="rId56"/>
    <p:sldId id="361" r:id="rId57"/>
    <p:sldId id="377" r:id="rId58"/>
    <p:sldId id="384" r:id="rId59"/>
    <p:sldId id="385" r:id="rId60"/>
    <p:sldId id="1674" r:id="rId61"/>
    <p:sldId id="1672" r:id="rId62"/>
    <p:sldId id="1671" r:id="rId63"/>
    <p:sldId id="441" r:id="rId64"/>
    <p:sldId id="442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450" r:id="rId73"/>
    <p:sldId id="557" r:id="rId74"/>
    <p:sldId id="558" r:id="rId75"/>
    <p:sldId id="564" r:id="rId76"/>
    <p:sldId id="559" r:id="rId77"/>
    <p:sldId id="560" r:id="rId78"/>
    <p:sldId id="561" r:id="rId79"/>
    <p:sldId id="56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8F00"/>
    <a:srgbClr val="FF8000"/>
    <a:srgbClr val="4D6286"/>
    <a:srgbClr val="009051"/>
    <a:srgbClr val="FFD579"/>
    <a:srgbClr val="76D6FF"/>
    <a:srgbClr val="FF9300"/>
    <a:srgbClr val="7030A0"/>
    <a:srgbClr val="FA8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7"/>
    <p:restoredTop sz="91611"/>
  </p:normalViewPr>
  <p:slideViewPr>
    <p:cSldViewPr snapToGrid="0" snapToObjects="1">
      <p:cViewPr varScale="1">
        <p:scale>
          <a:sx n="89" d="100"/>
          <a:sy n="89" d="100"/>
        </p:scale>
        <p:origin x="2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6FA2-1D2A-6549-80D6-0C23207994F6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E491D-C553-0E47-B5E2-359F38712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3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single purpose computers often do not have</a:t>
            </a:r>
            <a:r>
              <a:rPr lang="en-US" baseline="0" dirty="0"/>
              <a:t> a HALT instruction:  Apple TV, a microwave oven controller,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baseline="0" dirty="0"/>
              <a:t>For these computer systems, to stop execution we must remove the power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57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</a:t>
            </a:r>
            <a:r>
              <a:rPr lang="en-US" baseline="0" dirty="0"/>
              <a:t> plot together in class.</a:t>
            </a:r>
          </a:p>
          <a:p>
            <a:r>
              <a:rPr lang="en-US" baseline="0" dirty="0"/>
              <a:t>Use an ink pen if you have it.  If using pencil, do not erase.  Write name and PUID on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4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clickers recorded, but without associated</a:t>
            </a:r>
            <a:r>
              <a:rPr lang="en-US" baseline="0" dirty="0"/>
              <a:t> </a:t>
            </a:r>
            <a:r>
              <a:rPr lang="en-US" dirty="0"/>
              <a:t>student name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5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to class:</a:t>
            </a:r>
            <a:r>
              <a:rPr lang="en-US" baseline="0" dirty="0"/>
              <a:t>  Pentium chip, 7400 data sheet, ABE 5-pole, 25-throw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9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telephone: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Ended LE1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04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</a:t>
            </a:r>
            <a:r>
              <a:rPr lang="en-US" baseline="0" dirty="0"/>
              <a:t> is exponential in the number of wires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5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Showed a file of the Purdue logo at this point in the lecture, as it is interpreted by various “viewing” programs:  more, od, </a:t>
            </a:r>
            <a:r>
              <a:rPr lang="en-US" sz="1200" dirty="0" err="1"/>
              <a:t>xxd</a:t>
            </a:r>
            <a:r>
              <a:rPr lang="en-US" sz="1200" dirty="0"/>
              <a:t>, and Apple Preview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SOP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5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to class:</a:t>
            </a:r>
            <a:r>
              <a:rPr lang="en-US" baseline="0" dirty="0"/>
              <a:t>  Pentium chip, 7400 data sheet, ABE 5-pole, 25-throw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 we do all the time.  Speed of this operation is very important.  How many gate delays</a:t>
            </a:r>
            <a:r>
              <a:rPr lang="en-US" baseline="0" dirty="0"/>
              <a:t> for this circuit?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59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Replication is the HW Engineer’s friend, just like Iteration is the SW developer’s friend.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6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clickers recorded, but without associated</a:t>
            </a:r>
            <a:r>
              <a:rPr lang="en-US" baseline="0" dirty="0"/>
              <a:t> </a:t>
            </a:r>
            <a:r>
              <a:rPr lang="en-US" dirty="0"/>
              <a:t>student name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3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to class:</a:t>
            </a:r>
            <a:r>
              <a:rPr lang="en-US" baseline="0" dirty="0"/>
              <a:t>  Pentium chip, 7400 data sheet, ABE 5-pole, 25-throw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E491D-C553-0E47-B5E2-359F38712AA4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9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cut at timing depicting needs a tweak.  Circuit tweaked by moving NAND4.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7B1E2-4BBE-174E-B8CA-93A6A3395CEE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9440" y="3581400"/>
            <a:ext cx="5235138" cy="1905000"/>
          </a:xfrm>
        </p:spPr>
        <p:txBody>
          <a:bodyPr/>
          <a:lstStyle>
            <a:lvl1pPr marL="0" indent="0">
              <a:buFont typeface="Wingdings" charset="0"/>
              <a:buNone/>
              <a:defRPr sz="2800">
                <a:latin typeface="Palatino"/>
                <a:cs typeface="Palatino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512284"/>
            <a:ext cx="1966344" cy="1933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88072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88073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505254"/>
            <a:ext cx="1905000" cy="200346"/>
          </a:xfrm>
        </p:spPr>
        <p:txBody>
          <a:bodyPr/>
          <a:lstStyle>
            <a:lvl1pPr>
              <a:defRPr/>
            </a:lvl1pPr>
          </a:lstStyle>
          <a:p>
            <a:fld id="{4D2D4257-6C15-224C-8DC2-DCD1A34E52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88066" name="Oval 2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292929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8067" name="Rectangle 3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88068" name="Rectangle 4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292929"/>
                </a:solidFill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80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F17C3-15C2-DE46-A6A4-6FC2E4FFC6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71EFE-CF74-014A-B355-1FE784D8A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6CA18-62AE-B34C-A151-070DF961BC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4F1BF-07F9-B647-8658-AC5FA594FB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0F5024-359D-6B46-98D1-05D86B9A12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AC6A8-8C03-6943-85EF-B4FF116F35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C3C6A-BBE0-B94A-B791-E44AA6B2DA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BC6648-A2D1-2B45-B1A1-07A4BC236D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E9F4B-0DFF-E349-9FC8-2EF87F8443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2018 by George B. Adams III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1A1627-C93F-144E-9BE4-AD3FCD384D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5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96147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447794" y="962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292929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86830" y="96839"/>
            <a:ext cx="8240861" cy="74519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6830" y="1171186"/>
            <a:ext cx="8247965" cy="492481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570" y="6505254"/>
            <a:ext cx="1986676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ea typeface="ＭＳ Ｐゴシック" charset="0"/>
              </a:rPr>
              <a:t>© 2018 by George B. Adams III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292929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25522" y="6505254"/>
            <a:ext cx="1905000" cy="19331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664D00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D326016-910B-5547-A662-1BDDCCEB8203}" type="slidenum">
              <a:rPr lang="en-US" smtClean="0"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charset="0"/>
        <a:buChar char="¡"/>
        <a:defRPr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charset="0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5700" y="1698583"/>
            <a:ext cx="6832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the ways to map logic values and mechanical values to voltage levels?</a:t>
            </a:r>
          </a:p>
        </p:txBody>
      </p:sp>
    </p:spTree>
    <p:extLst>
      <p:ext uri="{BB962C8B-B14F-4D97-AF65-F5344CB8AC3E}">
        <p14:creationId xmlns:p14="http://schemas.microsoft.com/office/powerpoint/2010/main" val="271488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5700" y="1698583"/>
            <a:ext cx="6832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does abstraction help with thinking about computers?</a:t>
            </a:r>
          </a:p>
        </p:txBody>
      </p:sp>
    </p:spTree>
    <p:extLst>
      <p:ext uri="{BB962C8B-B14F-4D97-AF65-F5344CB8AC3E}">
        <p14:creationId xmlns:p14="http://schemas.microsoft.com/office/powerpoint/2010/main" val="37153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38199" y="3581400"/>
            <a:ext cx="7379825" cy="1905000"/>
          </a:xfrm>
        </p:spPr>
        <p:txBody>
          <a:bodyPr/>
          <a:lstStyle/>
          <a:p>
            <a:pPr algn="r"/>
            <a:r>
              <a:rPr lang="en-US" dirty="0"/>
              <a:t>2018.01.22</a:t>
            </a:r>
          </a:p>
          <a:p>
            <a:r>
              <a:rPr lang="en-US" dirty="0"/>
              <a:t>It has long been an axiom of mine that the little things are infinitely the most important.</a:t>
            </a:r>
          </a:p>
          <a:p>
            <a:pPr algn="r"/>
            <a:r>
              <a:rPr lang="en-US" dirty="0"/>
              <a:t>			– Arthur Conan Doyle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1" y="1443038"/>
            <a:ext cx="8110958" cy="1600200"/>
          </a:xfrm>
        </p:spPr>
        <p:txBody>
          <a:bodyPr/>
          <a:lstStyle/>
          <a:p>
            <a:r>
              <a:rPr lang="en-US" dirty="0"/>
              <a:t>Lecture 06 – Computer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12648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of a computer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343"/>
            <a:ext cx="8409008" cy="5395911"/>
          </a:xfrm>
        </p:spPr>
        <p:txBody>
          <a:bodyPr>
            <a:normAutofit/>
          </a:bodyPr>
          <a:lstStyle/>
          <a:p>
            <a:r>
              <a:rPr lang="en-US" sz="2800" dirty="0"/>
              <a:t>Useful decomposition of computer into 5 subsystems: input and output (I/O), memory, and data path and control (processor)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Key design criteria focus on the User, delight, translation, performance, as well as the 5 subsystems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3175195" y="3627601"/>
            <a:ext cx="1828800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4595" y="3627601"/>
            <a:ext cx="1659466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Processor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00795" y="4525096"/>
            <a:ext cx="1507066" cy="5757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Left Arrow 8"/>
          <p:cNvSpPr/>
          <p:nvPr/>
        </p:nvSpPr>
        <p:spPr>
          <a:xfrm>
            <a:off x="4800795" y="3873106"/>
            <a:ext cx="1507066" cy="584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38379" y="4623854"/>
            <a:ext cx="2004617" cy="668892"/>
            <a:chOff x="2042451" y="5410195"/>
            <a:chExt cx="2004617" cy="668892"/>
          </a:xfrm>
        </p:grpSpPr>
        <p:sp>
          <p:nvSpPr>
            <p:cNvPr id="19" name="Frame 18"/>
            <p:cNvSpPr/>
            <p:nvPr/>
          </p:nvSpPr>
          <p:spPr>
            <a:xfrm>
              <a:off x="2407561" y="5440518"/>
              <a:ext cx="499533" cy="562402"/>
            </a:xfrm>
            <a:prstGeom prst="frame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Right Arrow 12"/>
            <p:cNvSpPr/>
            <p:nvPr/>
          </p:nvSpPr>
          <p:spPr>
            <a:xfrm>
              <a:off x="2692400" y="5410195"/>
              <a:ext cx="1354668" cy="668892"/>
            </a:xfrm>
            <a:prstGeom prst="curved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sym typeface="Wingdings"/>
                </a:rPr>
                <a:t></a:t>
              </a:r>
              <a:r>
                <a:rPr lang="en-US" dirty="0">
                  <a:solidFill>
                    <a:schemeClr val="tx1"/>
                  </a:solidFill>
                </a:rPr>
                <a:t>Operands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 </a:t>
              </a:r>
              <a:r>
                <a:rPr lang="en-US" dirty="0">
                  <a:solidFill>
                    <a:schemeClr val="tx1"/>
                  </a:solidFill>
                  <a:sym typeface="Wingdings"/>
                </a:rPr>
                <a:t>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42451" y="5501225"/>
              <a:ext cx="683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sp>
        <p:nvSpPr>
          <p:cNvPr id="11" name="Left Arrow 10"/>
          <p:cNvSpPr/>
          <p:nvPr/>
        </p:nvSpPr>
        <p:spPr bwMode="auto">
          <a:xfrm rot="20803676">
            <a:off x="2187622" y="3766496"/>
            <a:ext cx="1659446" cy="702708"/>
          </a:xfrm>
          <a:prstGeom prst="leftArrow">
            <a:avLst/>
          </a:prstGeom>
          <a:solidFill>
            <a:srgbClr val="00905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  Instructions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68081" y="4070417"/>
            <a:ext cx="1106713" cy="646798"/>
            <a:chOff x="1572153" y="4868333"/>
            <a:chExt cx="1106713" cy="646798"/>
          </a:xfrm>
        </p:grpSpPr>
        <p:sp>
          <p:nvSpPr>
            <p:cNvPr id="14" name="Arc 13"/>
            <p:cNvSpPr/>
            <p:nvPr/>
          </p:nvSpPr>
          <p:spPr>
            <a:xfrm rot="5144772">
              <a:off x="2091257" y="5139261"/>
              <a:ext cx="211669" cy="254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144772">
              <a:off x="2026333" y="5068302"/>
              <a:ext cx="353936" cy="39591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5144772">
              <a:off x="1984051" y="5007765"/>
              <a:ext cx="497752" cy="516979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32-Point Star 27"/>
            <p:cNvSpPr/>
            <p:nvPr/>
          </p:nvSpPr>
          <p:spPr>
            <a:xfrm>
              <a:off x="1794933" y="4868333"/>
              <a:ext cx="536659" cy="491064"/>
            </a:xfrm>
            <a:prstGeom prst="star32">
              <a:avLst/>
            </a:prstGeom>
            <a:solidFill>
              <a:srgbClr val="FF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2153" y="4918530"/>
              <a:ext cx="1106713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Control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37523" y="2575651"/>
            <a:ext cx="2060427" cy="923330"/>
            <a:chOff x="846667" y="3477742"/>
            <a:chExt cx="2060427" cy="923330"/>
          </a:xfrm>
        </p:grpSpPr>
        <p:sp>
          <p:nvSpPr>
            <p:cNvPr id="29" name="Round Single Corner Rectangle 28"/>
            <p:cNvSpPr/>
            <p:nvPr/>
          </p:nvSpPr>
          <p:spPr>
            <a:xfrm>
              <a:off x="846667" y="3479800"/>
              <a:ext cx="2060427" cy="897467"/>
            </a:xfrm>
            <a:prstGeom prst="round1Rect">
              <a:avLst/>
            </a:prstGeom>
            <a:blipFill rotWithShape="1">
              <a:blip r:embed="rId2"/>
              <a:tile tx="0" ty="0" sx="100000" sy="100000" flip="none" algn="tl"/>
            </a:blip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4513" y="3477742"/>
              <a:ext cx="1846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Performance</a:t>
              </a:r>
            </a:p>
            <a:p>
              <a:r>
                <a:rPr lang="en-US" dirty="0"/>
                <a:t>Evaluation – </a:t>
              </a:r>
              <a:br>
                <a:rPr lang="en-US" dirty="0"/>
              </a:br>
              <a:r>
                <a:rPr lang="en-US" dirty="0"/>
                <a:t>   Time and Costs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4174300" y="2662376"/>
            <a:ext cx="1744131" cy="812800"/>
          </a:xfrm>
          <a:prstGeom prst="wedgeEllipseCallou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189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95729" y="3771494"/>
            <a:ext cx="1340346" cy="702730"/>
            <a:chOff x="7162801" y="4673585"/>
            <a:chExt cx="1340346" cy="702730"/>
          </a:xfrm>
        </p:grpSpPr>
        <p:sp>
          <p:nvSpPr>
            <p:cNvPr id="33" name="Smiley Face 32"/>
            <p:cNvSpPr/>
            <p:nvPr/>
          </p:nvSpPr>
          <p:spPr>
            <a:xfrm>
              <a:off x="7162801" y="4673585"/>
              <a:ext cx="677333" cy="702730"/>
            </a:xfrm>
            <a:prstGeom prst="smileyFac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82464" y="487188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80392" y="4621747"/>
            <a:ext cx="1489734" cy="509188"/>
            <a:chOff x="7247464" y="5523838"/>
            <a:chExt cx="1489734" cy="509188"/>
          </a:xfrm>
        </p:grpSpPr>
        <p:sp>
          <p:nvSpPr>
            <p:cNvPr id="34" name="Heart 33"/>
            <p:cNvSpPr/>
            <p:nvPr/>
          </p:nvSpPr>
          <p:spPr>
            <a:xfrm>
              <a:off x="7247464" y="5523838"/>
              <a:ext cx="516467" cy="509188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glow rad="101600">
                <a:srgbClr val="FF7174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82464" y="5533993"/>
              <a:ext cx="85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Delight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  <p:bldP spid="8" grpId="0" animBg="1"/>
      <p:bldP spid="9" grpId="0" animBg="1"/>
      <p:bldP spid="11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0" y="96839"/>
            <a:ext cx="8474290" cy="745196"/>
          </a:xfrm>
        </p:spPr>
        <p:txBody>
          <a:bodyPr>
            <a:noAutofit/>
          </a:bodyPr>
          <a:lstStyle/>
          <a:p>
            <a:r>
              <a:rPr lang="en-US" sz="3200" dirty="0"/>
              <a:t>Nice diagram, but Organizational level abstraction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75195" y="2287751"/>
            <a:ext cx="1828800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4595" y="2287751"/>
            <a:ext cx="1659466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Processor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00795" y="3185246"/>
            <a:ext cx="1507066" cy="5757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Left Arrow 8"/>
          <p:cNvSpPr/>
          <p:nvPr/>
        </p:nvSpPr>
        <p:spPr>
          <a:xfrm>
            <a:off x="4800795" y="2533256"/>
            <a:ext cx="1507066" cy="584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38379" y="3284004"/>
            <a:ext cx="2004617" cy="668892"/>
            <a:chOff x="2042451" y="5410195"/>
            <a:chExt cx="2004617" cy="668892"/>
          </a:xfrm>
        </p:grpSpPr>
        <p:sp>
          <p:nvSpPr>
            <p:cNvPr id="19" name="Frame 18"/>
            <p:cNvSpPr/>
            <p:nvPr/>
          </p:nvSpPr>
          <p:spPr>
            <a:xfrm>
              <a:off x="2407561" y="5440518"/>
              <a:ext cx="499533" cy="562402"/>
            </a:xfrm>
            <a:prstGeom prst="frame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Right Arrow 12"/>
            <p:cNvSpPr/>
            <p:nvPr/>
          </p:nvSpPr>
          <p:spPr>
            <a:xfrm>
              <a:off x="2692400" y="5410195"/>
              <a:ext cx="1354668" cy="668892"/>
            </a:xfrm>
            <a:prstGeom prst="curved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sym typeface="Wingdings"/>
                </a:rPr>
                <a:t></a:t>
              </a:r>
              <a:r>
                <a:rPr lang="en-US" dirty="0">
                  <a:solidFill>
                    <a:schemeClr val="tx1"/>
                  </a:solidFill>
                </a:rPr>
                <a:t>Operands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 </a:t>
              </a:r>
              <a:r>
                <a:rPr lang="en-US" dirty="0">
                  <a:solidFill>
                    <a:schemeClr val="tx1"/>
                  </a:solidFill>
                  <a:sym typeface="Wingdings"/>
                </a:rPr>
                <a:t>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42451" y="5501225"/>
              <a:ext cx="683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sp>
        <p:nvSpPr>
          <p:cNvPr id="11" name="Left Arrow 10"/>
          <p:cNvSpPr/>
          <p:nvPr/>
        </p:nvSpPr>
        <p:spPr bwMode="auto">
          <a:xfrm rot="20803676">
            <a:off x="2187622" y="2426646"/>
            <a:ext cx="1659446" cy="702708"/>
          </a:xfrm>
          <a:prstGeom prst="leftArrow">
            <a:avLst/>
          </a:prstGeom>
          <a:solidFill>
            <a:srgbClr val="00905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  Instructions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68081" y="2730567"/>
            <a:ext cx="1106713" cy="646798"/>
            <a:chOff x="1572153" y="4868333"/>
            <a:chExt cx="1106713" cy="646798"/>
          </a:xfrm>
        </p:grpSpPr>
        <p:sp>
          <p:nvSpPr>
            <p:cNvPr id="14" name="Arc 13"/>
            <p:cNvSpPr/>
            <p:nvPr/>
          </p:nvSpPr>
          <p:spPr>
            <a:xfrm rot="5144772">
              <a:off x="2091257" y="5139261"/>
              <a:ext cx="211669" cy="254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144772">
              <a:off x="2026333" y="5068302"/>
              <a:ext cx="353936" cy="39591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5144772">
              <a:off x="1984051" y="5007765"/>
              <a:ext cx="497752" cy="516979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32-Point Star 27"/>
            <p:cNvSpPr/>
            <p:nvPr/>
          </p:nvSpPr>
          <p:spPr>
            <a:xfrm>
              <a:off x="1794933" y="4868333"/>
              <a:ext cx="536659" cy="491064"/>
            </a:xfrm>
            <a:prstGeom prst="star32">
              <a:avLst/>
            </a:prstGeom>
            <a:solidFill>
              <a:srgbClr val="FF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2153" y="4918530"/>
              <a:ext cx="1106713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Control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37523" y="1235801"/>
            <a:ext cx="2060427" cy="923330"/>
            <a:chOff x="846667" y="3477742"/>
            <a:chExt cx="2060427" cy="923330"/>
          </a:xfrm>
        </p:grpSpPr>
        <p:sp>
          <p:nvSpPr>
            <p:cNvPr id="29" name="Round Single Corner Rectangle 28"/>
            <p:cNvSpPr/>
            <p:nvPr/>
          </p:nvSpPr>
          <p:spPr>
            <a:xfrm>
              <a:off x="846667" y="3479800"/>
              <a:ext cx="2060427" cy="897467"/>
            </a:xfrm>
            <a:prstGeom prst="round1Rect">
              <a:avLst/>
            </a:prstGeom>
            <a:blipFill rotWithShape="1">
              <a:blip r:embed="rId2"/>
              <a:tile tx="0" ty="0" sx="100000" sy="100000" flip="none" algn="tl"/>
            </a:blip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4513" y="3477742"/>
              <a:ext cx="1846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Performance</a:t>
              </a:r>
            </a:p>
            <a:p>
              <a:r>
                <a:rPr lang="en-US" dirty="0"/>
                <a:t>Evaluation – </a:t>
              </a:r>
              <a:br>
                <a:rPr lang="en-US" dirty="0"/>
              </a:br>
              <a:r>
                <a:rPr lang="en-US" dirty="0"/>
                <a:t>   Time and Costs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4174300" y="1322526"/>
            <a:ext cx="1744131" cy="812800"/>
          </a:xfrm>
          <a:prstGeom prst="wedgeEllipseCallou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189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95729" y="2431644"/>
            <a:ext cx="1340346" cy="702730"/>
            <a:chOff x="7162801" y="4673585"/>
            <a:chExt cx="1340346" cy="702730"/>
          </a:xfrm>
        </p:grpSpPr>
        <p:sp>
          <p:nvSpPr>
            <p:cNvPr id="33" name="Smiley Face 32"/>
            <p:cNvSpPr/>
            <p:nvPr/>
          </p:nvSpPr>
          <p:spPr>
            <a:xfrm>
              <a:off x="7162801" y="4673585"/>
              <a:ext cx="677333" cy="702730"/>
            </a:xfrm>
            <a:prstGeom prst="smileyFac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82464" y="487188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80392" y="3281897"/>
            <a:ext cx="1489734" cy="509188"/>
            <a:chOff x="7247464" y="5523838"/>
            <a:chExt cx="1489734" cy="509188"/>
          </a:xfrm>
        </p:grpSpPr>
        <p:sp>
          <p:nvSpPr>
            <p:cNvPr id="34" name="Heart 33"/>
            <p:cNvSpPr/>
            <p:nvPr/>
          </p:nvSpPr>
          <p:spPr>
            <a:xfrm>
              <a:off x="7247464" y="5523838"/>
              <a:ext cx="516467" cy="509188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glow rad="101600">
                <a:srgbClr val="FF7174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82464" y="5533993"/>
              <a:ext cx="85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9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Where is the Implementation level?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75195" y="2287751"/>
            <a:ext cx="1828800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4595" y="2287751"/>
            <a:ext cx="1659466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Processor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00795" y="3185246"/>
            <a:ext cx="1507066" cy="5757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Left Arrow 8"/>
          <p:cNvSpPr/>
          <p:nvPr/>
        </p:nvSpPr>
        <p:spPr>
          <a:xfrm>
            <a:off x="4800795" y="2533256"/>
            <a:ext cx="1507066" cy="584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38379" y="3284004"/>
            <a:ext cx="2004617" cy="668892"/>
            <a:chOff x="2042451" y="5410195"/>
            <a:chExt cx="2004617" cy="668892"/>
          </a:xfrm>
        </p:grpSpPr>
        <p:sp>
          <p:nvSpPr>
            <p:cNvPr id="19" name="Frame 18"/>
            <p:cNvSpPr/>
            <p:nvPr/>
          </p:nvSpPr>
          <p:spPr>
            <a:xfrm>
              <a:off x="2407561" y="5440518"/>
              <a:ext cx="499533" cy="562402"/>
            </a:xfrm>
            <a:prstGeom prst="frame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Right Arrow 12"/>
            <p:cNvSpPr/>
            <p:nvPr/>
          </p:nvSpPr>
          <p:spPr>
            <a:xfrm>
              <a:off x="2692400" y="5410195"/>
              <a:ext cx="1354668" cy="668892"/>
            </a:xfrm>
            <a:prstGeom prst="curved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sym typeface="Wingdings"/>
                </a:rPr>
                <a:t></a:t>
              </a:r>
              <a:r>
                <a:rPr lang="en-US" dirty="0">
                  <a:solidFill>
                    <a:schemeClr val="tx1"/>
                  </a:solidFill>
                </a:rPr>
                <a:t>Operands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 </a:t>
              </a:r>
              <a:r>
                <a:rPr lang="en-US" dirty="0">
                  <a:solidFill>
                    <a:schemeClr val="tx1"/>
                  </a:solidFill>
                  <a:sym typeface="Wingdings"/>
                </a:rPr>
                <a:t>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42451" y="5501225"/>
              <a:ext cx="683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sp>
        <p:nvSpPr>
          <p:cNvPr id="11" name="Left Arrow 10"/>
          <p:cNvSpPr/>
          <p:nvPr/>
        </p:nvSpPr>
        <p:spPr bwMode="auto">
          <a:xfrm rot="20803676">
            <a:off x="2187622" y="2426646"/>
            <a:ext cx="1659446" cy="702708"/>
          </a:xfrm>
          <a:prstGeom prst="leftArrow">
            <a:avLst/>
          </a:prstGeom>
          <a:solidFill>
            <a:srgbClr val="00905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  Instructions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68081" y="2730567"/>
            <a:ext cx="1106713" cy="646798"/>
            <a:chOff x="1572153" y="4868333"/>
            <a:chExt cx="1106713" cy="646798"/>
          </a:xfrm>
        </p:grpSpPr>
        <p:sp>
          <p:nvSpPr>
            <p:cNvPr id="14" name="Arc 13"/>
            <p:cNvSpPr/>
            <p:nvPr/>
          </p:nvSpPr>
          <p:spPr>
            <a:xfrm rot="5144772">
              <a:off x="2091257" y="5139261"/>
              <a:ext cx="211669" cy="254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144772">
              <a:off x="2026333" y="5068302"/>
              <a:ext cx="353936" cy="39591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5144772">
              <a:off x="1984051" y="5007765"/>
              <a:ext cx="497752" cy="516979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32-Point Star 27"/>
            <p:cNvSpPr/>
            <p:nvPr/>
          </p:nvSpPr>
          <p:spPr>
            <a:xfrm>
              <a:off x="1794933" y="4868333"/>
              <a:ext cx="536659" cy="491064"/>
            </a:xfrm>
            <a:prstGeom prst="star32">
              <a:avLst/>
            </a:prstGeom>
            <a:solidFill>
              <a:srgbClr val="FF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2153" y="4918530"/>
              <a:ext cx="1106713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Control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37523" y="1235801"/>
            <a:ext cx="2060427" cy="923330"/>
            <a:chOff x="846667" y="3477742"/>
            <a:chExt cx="2060427" cy="923330"/>
          </a:xfrm>
        </p:grpSpPr>
        <p:sp>
          <p:nvSpPr>
            <p:cNvPr id="29" name="Round Single Corner Rectangle 28"/>
            <p:cNvSpPr/>
            <p:nvPr/>
          </p:nvSpPr>
          <p:spPr>
            <a:xfrm>
              <a:off x="846667" y="3479800"/>
              <a:ext cx="2060427" cy="897467"/>
            </a:xfrm>
            <a:prstGeom prst="round1Rect">
              <a:avLst/>
            </a:prstGeom>
            <a:blipFill rotWithShape="1">
              <a:blip r:embed="rId2"/>
              <a:tile tx="0" ty="0" sx="100000" sy="100000" flip="none" algn="tl"/>
            </a:blip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4513" y="3477742"/>
              <a:ext cx="1846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Performance</a:t>
              </a:r>
            </a:p>
            <a:p>
              <a:r>
                <a:rPr lang="en-US" dirty="0"/>
                <a:t>Evaluation – </a:t>
              </a:r>
              <a:br>
                <a:rPr lang="en-US" dirty="0"/>
              </a:br>
              <a:r>
                <a:rPr lang="en-US" dirty="0"/>
                <a:t>   Time and Costs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4174300" y="1322526"/>
            <a:ext cx="1744131" cy="812800"/>
          </a:xfrm>
          <a:prstGeom prst="wedgeEllipseCallou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189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95729" y="2431644"/>
            <a:ext cx="1340346" cy="702730"/>
            <a:chOff x="7162801" y="4673585"/>
            <a:chExt cx="1340346" cy="702730"/>
          </a:xfrm>
        </p:grpSpPr>
        <p:sp>
          <p:nvSpPr>
            <p:cNvPr id="33" name="Smiley Face 32"/>
            <p:cNvSpPr/>
            <p:nvPr/>
          </p:nvSpPr>
          <p:spPr>
            <a:xfrm>
              <a:off x="7162801" y="4673585"/>
              <a:ext cx="677333" cy="702730"/>
            </a:xfrm>
            <a:prstGeom prst="smileyFac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82464" y="487188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80392" y="3281897"/>
            <a:ext cx="1489734" cy="509188"/>
            <a:chOff x="7247464" y="5523838"/>
            <a:chExt cx="1489734" cy="509188"/>
          </a:xfrm>
        </p:grpSpPr>
        <p:sp>
          <p:nvSpPr>
            <p:cNvPr id="34" name="Heart 33"/>
            <p:cNvSpPr/>
            <p:nvPr/>
          </p:nvSpPr>
          <p:spPr>
            <a:xfrm>
              <a:off x="7247464" y="5523838"/>
              <a:ext cx="516467" cy="509188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glow rad="101600">
                <a:srgbClr val="FF7174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82464" y="5533993"/>
              <a:ext cx="85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9880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99B79E7D-4D0B-8C46-95B3-7295A4C5B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9" t="33874" r="19275" b="35936"/>
          <a:stretch/>
        </p:blipFill>
        <p:spPr>
          <a:xfrm>
            <a:off x="4069080" y="1061755"/>
            <a:ext cx="1989731" cy="1206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0" y="96839"/>
            <a:ext cx="8419426" cy="745196"/>
          </a:xfrm>
        </p:spPr>
        <p:txBody>
          <a:bodyPr>
            <a:noAutofit/>
          </a:bodyPr>
          <a:lstStyle/>
          <a:p>
            <a:r>
              <a:rPr lang="en-US" sz="3200" dirty="0"/>
              <a:t>Implementation is less abstract than Organization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75195" y="2287751"/>
            <a:ext cx="1828800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4595" y="2287751"/>
            <a:ext cx="1659466" cy="1684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Processor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800795" y="3185246"/>
            <a:ext cx="1507066" cy="5757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Left Arrow 8"/>
          <p:cNvSpPr/>
          <p:nvPr/>
        </p:nvSpPr>
        <p:spPr>
          <a:xfrm>
            <a:off x="4800795" y="2533256"/>
            <a:ext cx="1507066" cy="584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38379" y="3284004"/>
            <a:ext cx="2004617" cy="668892"/>
            <a:chOff x="2042451" y="5410195"/>
            <a:chExt cx="2004617" cy="668892"/>
          </a:xfrm>
        </p:grpSpPr>
        <p:sp>
          <p:nvSpPr>
            <p:cNvPr id="19" name="Frame 18"/>
            <p:cNvSpPr/>
            <p:nvPr/>
          </p:nvSpPr>
          <p:spPr>
            <a:xfrm>
              <a:off x="2407561" y="5440518"/>
              <a:ext cx="499533" cy="562402"/>
            </a:xfrm>
            <a:prstGeom prst="frame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Right Arrow 12"/>
            <p:cNvSpPr/>
            <p:nvPr/>
          </p:nvSpPr>
          <p:spPr>
            <a:xfrm>
              <a:off x="2692400" y="5410195"/>
              <a:ext cx="1354668" cy="668892"/>
            </a:xfrm>
            <a:prstGeom prst="curved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sym typeface="Wingdings"/>
                </a:rPr>
                <a:t></a:t>
              </a:r>
              <a:r>
                <a:rPr lang="en-US" dirty="0">
                  <a:solidFill>
                    <a:schemeClr val="tx1"/>
                  </a:solidFill>
                </a:rPr>
                <a:t>Operands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 </a:t>
              </a:r>
              <a:r>
                <a:rPr lang="en-US" dirty="0">
                  <a:solidFill>
                    <a:schemeClr val="tx1"/>
                  </a:solidFill>
                  <a:sym typeface="Wingdings"/>
                </a:rPr>
                <a:t>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42451" y="5501225"/>
              <a:ext cx="683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ALU</a:t>
              </a:r>
            </a:p>
          </p:txBody>
        </p:sp>
      </p:grpSp>
      <p:sp>
        <p:nvSpPr>
          <p:cNvPr id="11" name="Left Arrow 10"/>
          <p:cNvSpPr/>
          <p:nvPr/>
        </p:nvSpPr>
        <p:spPr bwMode="auto">
          <a:xfrm rot="20803676">
            <a:off x="2187622" y="2426646"/>
            <a:ext cx="1659446" cy="702708"/>
          </a:xfrm>
          <a:prstGeom prst="leftArrow">
            <a:avLst/>
          </a:prstGeom>
          <a:solidFill>
            <a:srgbClr val="00905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</a:rPr>
              <a:t>  Instructions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68081" y="2730567"/>
            <a:ext cx="1106713" cy="646798"/>
            <a:chOff x="1572153" y="4868333"/>
            <a:chExt cx="1106713" cy="646798"/>
          </a:xfrm>
        </p:grpSpPr>
        <p:sp>
          <p:nvSpPr>
            <p:cNvPr id="14" name="Arc 13"/>
            <p:cNvSpPr/>
            <p:nvPr/>
          </p:nvSpPr>
          <p:spPr>
            <a:xfrm rot="5144772">
              <a:off x="2091257" y="5139261"/>
              <a:ext cx="211669" cy="2540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5144772">
              <a:off x="2026333" y="5068302"/>
              <a:ext cx="353936" cy="39591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5144772">
              <a:off x="1984051" y="5007765"/>
              <a:ext cx="497752" cy="516979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32-Point Star 27"/>
            <p:cNvSpPr/>
            <p:nvPr/>
          </p:nvSpPr>
          <p:spPr>
            <a:xfrm>
              <a:off x="1794933" y="4868333"/>
              <a:ext cx="536659" cy="491064"/>
            </a:xfrm>
            <a:prstGeom prst="star32">
              <a:avLst/>
            </a:prstGeom>
            <a:solidFill>
              <a:srgbClr val="FF00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72153" y="4918530"/>
              <a:ext cx="1106713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Control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37523" y="1235801"/>
            <a:ext cx="2060427" cy="923330"/>
            <a:chOff x="846667" y="3477742"/>
            <a:chExt cx="2060427" cy="923330"/>
          </a:xfrm>
        </p:grpSpPr>
        <p:sp>
          <p:nvSpPr>
            <p:cNvPr id="29" name="Round Single Corner Rectangle 28"/>
            <p:cNvSpPr/>
            <p:nvPr/>
          </p:nvSpPr>
          <p:spPr>
            <a:xfrm>
              <a:off x="846667" y="3479800"/>
              <a:ext cx="2060427" cy="897467"/>
            </a:xfrm>
            <a:prstGeom prst="round1Rect">
              <a:avLst/>
            </a:prstGeom>
            <a:blipFill rotWithShape="1">
              <a:blip r:embed="rId3"/>
              <a:tile tx="0" ty="0" sx="100000" sy="100000" flip="none" algn="tl"/>
            </a:blip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4513" y="3477742"/>
              <a:ext cx="1846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Performance</a:t>
              </a:r>
            </a:p>
            <a:p>
              <a:r>
                <a:rPr lang="en-US" dirty="0"/>
                <a:t>Evaluation – </a:t>
              </a:r>
              <a:br>
                <a:rPr lang="en-US" dirty="0"/>
              </a:br>
              <a:r>
                <a:rPr lang="en-US" dirty="0"/>
                <a:t>   Time and Costs</a:t>
              </a:r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4174300" y="1322526"/>
            <a:ext cx="1744131" cy="812800"/>
          </a:xfrm>
          <a:prstGeom prst="wedgeEllipseCallou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189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595729" y="2431644"/>
            <a:ext cx="1340346" cy="702730"/>
            <a:chOff x="7162801" y="4673585"/>
            <a:chExt cx="1340346" cy="702730"/>
          </a:xfrm>
        </p:grpSpPr>
        <p:sp>
          <p:nvSpPr>
            <p:cNvPr id="33" name="Smiley Face 32"/>
            <p:cNvSpPr/>
            <p:nvPr/>
          </p:nvSpPr>
          <p:spPr>
            <a:xfrm>
              <a:off x="7162801" y="4673585"/>
              <a:ext cx="677333" cy="702730"/>
            </a:xfrm>
            <a:prstGeom prst="smileyFac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82464" y="487188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80392" y="3281897"/>
            <a:ext cx="1489734" cy="509188"/>
            <a:chOff x="7247464" y="5523838"/>
            <a:chExt cx="1489734" cy="509188"/>
          </a:xfrm>
        </p:grpSpPr>
        <p:sp>
          <p:nvSpPr>
            <p:cNvPr id="34" name="Heart 33"/>
            <p:cNvSpPr/>
            <p:nvPr/>
          </p:nvSpPr>
          <p:spPr>
            <a:xfrm>
              <a:off x="7247464" y="5523838"/>
              <a:ext cx="516467" cy="509188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glow rad="101600">
                <a:srgbClr val="FF7174">
                  <a:alpha val="75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82464" y="5533993"/>
              <a:ext cx="85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Delight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5C3BFB2-F697-FD48-B655-DE97F4008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8" b="32349"/>
          <a:stretch/>
        </p:blipFill>
        <p:spPr>
          <a:xfrm>
            <a:off x="0" y="3992420"/>
            <a:ext cx="9144000" cy="2865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CF01BD-7543-F84B-B4BB-0BFF9B745CD9}"/>
              </a:ext>
            </a:extLst>
          </p:cNvPr>
          <p:cNvSpPr txBox="1"/>
          <p:nvPr/>
        </p:nvSpPr>
        <p:spPr>
          <a:xfrm>
            <a:off x="1603375" y="5084064"/>
            <a:ext cx="5937250" cy="1754326"/>
          </a:xfrm>
          <a:prstGeom prst="rect">
            <a:avLst/>
          </a:prstGeom>
          <a:solidFill>
            <a:srgbClr val="4D6286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CS250 is about what happens down here to make up there USEFUL</a:t>
            </a:r>
          </a:p>
        </p:txBody>
      </p:sp>
      <p:sp>
        <p:nvSpPr>
          <p:cNvPr id="42" name="Oval Callout 41">
            <a:extLst>
              <a:ext uri="{FF2B5EF4-FFF2-40B4-BE49-F238E27FC236}">
                <a16:creationId xmlns:a16="http://schemas.microsoft.com/office/drawing/2014/main" id="{69B1ED26-2AEA-7343-AE7A-3A1C2ACB1218}"/>
              </a:ext>
            </a:extLst>
          </p:cNvPr>
          <p:cNvSpPr/>
          <p:nvPr/>
        </p:nvSpPr>
        <p:spPr>
          <a:xfrm>
            <a:off x="5169873" y="576992"/>
            <a:ext cx="1283091" cy="597946"/>
          </a:xfrm>
          <a:prstGeom prst="wedgeEllipseCallou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/>
              </a:gs>
            </a:gsLst>
            <a:lin ang="189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Quack</a:t>
            </a:r>
          </a:p>
        </p:txBody>
      </p:sp>
    </p:spTree>
    <p:extLst>
      <p:ext uri="{BB962C8B-B14F-4D97-AF65-F5344CB8AC3E}">
        <p14:creationId xmlns:p14="http://schemas.microsoft.com/office/powerpoint/2010/main" val="23749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0"/>
                            </p:stCondLst>
                            <p:childTnLst>
                              <p:par>
                                <p:cTn id="3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0" grpId="1" animBg="1"/>
      <p:bldP spid="17" grpId="0" animBg="1"/>
      <p:bldP spid="42" grpId="0" animBg="1"/>
      <p:bldP spid="4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F0D6-552A-F64E-B6F2-4D6A219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software require?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95D6-0B0A-AC44-891E-F7F6A56B4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  <a:p>
            <a:r>
              <a:rPr lang="en-US" dirty="0"/>
              <a:t>Functions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Control structure</a:t>
            </a:r>
          </a:p>
          <a:p>
            <a:r>
              <a:rPr lang="en-US" dirty="0"/>
              <a:t>Automatic execution</a:t>
            </a:r>
          </a:p>
          <a:p>
            <a:r>
              <a:rPr lang="en-US" dirty="0"/>
              <a:t>Model of Execution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871D-43FB-8243-9577-3AA0E04F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00F8C-1D86-C84F-9AE1-422B998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F0D6-552A-F64E-B6F2-4D6A2198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software require?  </a:t>
            </a:r>
            <a:r>
              <a:rPr lang="en-US" dirty="0">
                <a:solidFill>
                  <a:srgbClr val="0432FF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95D6-0B0A-AC44-891E-F7F6A56B4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261" y="1130808"/>
            <a:ext cx="3754438" cy="5132832"/>
          </a:xfrm>
        </p:spPr>
        <p:txBody>
          <a:bodyPr/>
          <a:lstStyle/>
          <a:p>
            <a:pPr indent="-356235"/>
            <a:r>
              <a:rPr lang="en-US" dirty="0" err="1"/>
              <a:t>Input/Output</a:t>
            </a:r>
            <a:endParaRPr lang="en-US" dirty="0"/>
          </a:p>
          <a:p>
            <a:pPr indent="-356235"/>
            <a:r>
              <a:rPr lang="en-US" dirty="0"/>
              <a:t>Functions</a:t>
            </a:r>
          </a:p>
          <a:p>
            <a:pPr indent="-356235"/>
            <a:r>
              <a:rPr lang="en-US" dirty="0"/>
              <a:t>Data</a:t>
            </a:r>
          </a:p>
          <a:p>
            <a:pPr indent="-356235"/>
            <a:r>
              <a:rPr lang="en-US" dirty="0"/>
              <a:t>Control structure</a:t>
            </a:r>
            <a:br>
              <a:rPr lang="en-US" dirty="0"/>
            </a:br>
            <a:endParaRPr lang="en-US" dirty="0"/>
          </a:p>
          <a:p>
            <a:pPr indent="-356235"/>
            <a:r>
              <a:rPr lang="en-US" dirty="0"/>
              <a:t>Automatic execution</a:t>
            </a:r>
          </a:p>
          <a:p>
            <a:pPr indent="-356235"/>
            <a:endParaRPr lang="en-US" dirty="0"/>
          </a:p>
          <a:p>
            <a:pPr indent="-356235"/>
            <a:endParaRPr lang="en-US" dirty="0"/>
          </a:p>
          <a:p>
            <a:pPr indent="-356235"/>
            <a:r>
              <a:rPr lang="en-US" dirty="0"/>
              <a:t>Model of 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9A2D5-E3AD-834A-B7A0-7EC6578EB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6627" y="1130808"/>
            <a:ext cx="4827333" cy="5132832"/>
          </a:xfrm>
        </p:spPr>
        <p:txBody>
          <a:bodyPr/>
          <a:lstStyle/>
          <a:p>
            <a:pPr indent="-356235"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Usefulness</a:t>
            </a:r>
          </a:p>
          <a:p>
            <a:pPr indent="-356235"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Basic computation</a:t>
            </a:r>
          </a:p>
          <a:p>
            <a:pPr indent="-356235"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Operands</a:t>
            </a:r>
          </a:p>
          <a:p>
            <a:pPr indent="-356235"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Computation at a higher level of abstraction</a:t>
            </a:r>
          </a:p>
          <a:p>
            <a:pPr indent="-356235">
              <a:spcAft>
                <a:spcPts val="900"/>
              </a:spcAft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Technology-improved computational time and cost</a:t>
            </a:r>
          </a:p>
          <a:p>
            <a:pPr indent="-356235">
              <a:spcAft>
                <a:spcPts val="0"/>
              </a:spcAft>
              <a:buClr>
                <a:srgbClr val="0432FF"/>
              </a:buClr>
              <a:buSzPct val="130000"/>
              <a:buFont typeface="AppleSymbols"/>
              <a:buChar char="∵"/>
            </a:pPr>
            <a:endParaRPr lang="en-US" dirty="0">
              <a:solidFill>
                <a:srgbClr val="0432FF"/>
              </a:solidFill>
            </a:endParaRPr>
          </a:p>
          <a:p>
            <a:pPr indent="-356235">
              <a:buClr>
                <a:srgbClr val="0432FF"/>
              </a:buClr>
              <a:buSzPct val="130000"/>
              <a:buFont typeface="AppleSymbols"/>
              <a:buChar char="∵"/>
            </a:pPr>
            <a:r>
              <a:rPr lang="en-US" dirty="0">
                <a:solidFill>
                  <a:srgbClr val="0432FF"/>
                </a:solidFill>
              </a:rPr>
              <a:t>Axiom(s) of automatic execution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871D-43FB-8243-9577-3AA0E04F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00F8C-1D86-C84F-9AE1-422B9980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7E3D20-D0A1-2846-8447-498EACC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software can run, prepare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5D4477-D691-B946-A38D-8EEA13226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86" y="1100156"/>
            <a:ext cx="8489628" cy="558408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5F407-9145-2E4A-BE72-861EA2A6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12B97-D44B-184E-A1E6-9A52BBCF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F5024-359D-6B46-98D1-05D86B9A129A}" type="slidenum">
              <a:rPr lang="en-US" smtClean="0"/>
              <a:pPr/>
              <a:t>150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ECB01-9D63-4F49-AF45-1605E8A7EC4F}"/>
              </a:ext>
            </a:extLst>
          </p:cNvPr>
          <p:cNvGrpSpPr/>
          <p:nvPr/>
        </p:nvGrpSpPr>
        <p:grpSpPr>
          <a:xfrm>
            <a:off x="6986012" y="3749040"/>
            <a:ext cx="1750821" cy="2194560"/>
            <a:chOff x="7205471" y="3904488"/>
            <a:chExt cx="1509423" cy="219456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BEEE27C-A612-3246-B6DB-BD161B5D486C}"/>
                </a:ext>
              </a:extLst>
            </p:cNvPr>
            <p:cNvSpPr/>
            <p:nvPr/>
          </p:nvSpPr>
          <p:spPr bwMode="auto">
            <a:xfrm>
              <a:off x="7205471" y="4133088"/>
              <a:ext cx="1509423" cy="1965960"/>
            </a:xfrm>
            <a:prstGeom prst="roundRect">
              <a:avLst/>
            </a:prstGeom>
            <a:solidFill>
              <a:srgbClr val="92D05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/>
                <a:t>Load this in memory, as prescribed by the Model of Execution, then can run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FC7253D-BD68-FE44-A40B-AEE595E346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44417" y="3904488"/>
              <a:ext cx="1" cy="228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839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Fetch-Execute Cycle:  </a:t>
            </a:r>
            <a:r>
              <a:rPr lang="en-US" sz="3600" i="1" dirty="0"/>
              <a:t>a</a:t>
            </a:r>
            <a:r>
              <a:rPr lang="en-US" sz="3600" dirty="0"/>
              <a:t> model of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25769"/>
            <a:ext cx="8240861" cy="507023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[Text page 78] Most processors are designed to start executing this algorithm immediately upon receiving power: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2382740"/>
            <a:ext cx="8229600" cy="42779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47675" indent="-4476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0" indent="-4397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charset="0"/>
              <a:buChar char="¡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93813" indent="-4032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81163" indent="-3857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charset="0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7010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2730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8450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4170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9890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dirty="0">
                <a:solidFill>
                  <a:srgbClr val="FF0000"/>
                </a:solidFill>
              </a:rPr>
              <a:t>Repeat forever</a:t>
            </a:r>
            <a:r>
              <a:rPr lang="en-US" dirty="0">
                <a:solidFill>
                  <a:srgbClr val="0000FF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 {</a:t>
            </a:r>
          </a:p>
          <a:p>
            <a:pPr marL="0" indent="0">
              <a:buFont typeface="Wingdings" charset="0"/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FETCH</a:t>
            </a:r>
            <a:r>
              <a:rPr lang="en-US" dirty="0"/>
              <a:t> </a:t>
            </a:r>
            <a:r>
              <a:rPr lang="en-US" dirty="0">
                <a:solidFill>
                  <a:srgbClr val="008F00"/>
                </a:solidFill>
              </a:rPr>
              <a:t>;</a:t>
            </a:r>
            <a:r>
              <a:rPr lang="en-US" dirty="0"/>
              <a:t>		</a:t>
            </a:r>
            <a:r>
              <a:rPr lang="en-US" sz="2800" dirty="0"/>
              <a:t>// access the next step of the program</a:t>
            </a:r>
          </a:p>
          <a:p>
            <a:pPr marL="0" indent="0">
              <a:buFont typeface="Wingdings" charset="0"/>
              <a:buNone/>
            </a:pPr>
            <a:r>
              <a:rPr lang="en-US" sz="2800" dirty="0"/>
              <a:t>						from the location in which the 								program has been stored</a:t>
            </a:r>
            <a:endParaRPr lang="en-US" dirty="0"/>
          </a:p>
          <a:p>
            <a:pPr marL="0" indent="0">
              <a:buFont typeface="Wingdings" charset="0"/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</a:rPr>
              <a:t>EXECUTE ;</a:t>
            </a:r>
            <a:r>
              <a:rPr lang="en-US" dirty="0"/>
              <a:t> 	</a:t>
            </a:r>
            <a:r>
              <a:rPr lang="en-US" sz="2800" dirty="0"/>
              <a:t>// perform the step of the program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marL="0" indent="0">
              <a:lnSpc>
                <a:spcPct val="60000"/>
              </a:lnSpc>
              <a:buFont typeface="Wingdings" charset="0"/>
              <a:buNone/>
            </a:pPr>
            <a:endParaRPr lang="en-US" dirty="0"/>
          </a:p>
          <a:p>
            <a:pPr marL="0" indent="0">
              <a:lnSpc>
                <a:spcPct val="60000"/>
              </a:lnSpc>
              <a:buFont typeface="Wingdings" charset="0"/>
              <a:buNone/>
            </a:pPr>
            <a:r>
              <a:rPr lang="en-US" dirty="0">
                <a:solidFill>
                  <a:srgbClr val="0000FF"/>
                </a:solidFill>
              </a:rPr>
              <a:t>*</a:t>
            </a:r>
            <a:r>
              <a:rPr lang="en-US" sz="2000" dirty="0">
                <a:solidFill>
                  <a:srgbClr val="0000FF"/>
                </a:solidFill>
              </a:rPr>
              <a:t>Provided the hardware receives power and has not been instructed to halt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2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Active high and Active 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Electronic circuits operate on voltages rather than logic levels</a:t>
            </a:r>
          </a:p>
          <a:p>
            <a:r>
              <a:rPr lang="en-US" dirty="0"/>
              <a:t>Every truth table has two interpretations in voltage levels</a:t>
            </a:r>
          </a:p>
          <a:p>
            <a:r>
              <a:rPr lang="en-US" dirty="0"/>
              <a:t>General concept:</a:t>
            </a:r>
          </a:p>
          <a:p>
            <a:pPr lvl="1"/>
            <a:r>
              <a:rPr lang="en-US" dirty="0"/>
              <a:t>Assume logic 1 is represented by a higher voltage than logic 0:  called </a:t>
            </a:r>
            <a:r>
              <a:rPr lang="en-US" dirty="0">
                <a:solidFill>
                  <a:srgbClr val="0432FF"/>
                </a:solidFill>
              </a:rPr>
              <a:t>Active High </a:t>
            </a:r>
            <a:r>
              <a:rPr lang="en-US" dirty="0"/>
              <a:t>or </a:t>
            </a:r>
            <a:r>
              <a:rPr lang="en-US" dirty="0">
                <a:solidFill>
                  <a:srgbClr val="0432FF"/>
                </a:solidFill>
              </a:rPr>
              <a:t>Positive Logic</a:t>
            </a:r>
          </a:p>
          <a:p>
            <a:pPr lvl="1"/>
            <a:r>
              <a:rPr lang="en-US" dirty="0"/>
              <a:t>To </a:t>
            </a:r>
            <a:r>
              <a:rPr lang="en-US" i="1" dirty="0"/>
              <a:t>assert</a:t>
            </a:r>
            <a:r>
              <a:rPr lang="en-US" dirty="0"/>
              <a:t> a signal, place a positive voltage on the wire and it is treated as a logic 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C57C3-26CF-2A40-B3C9-6E455982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DC488-3274-1C47-9A89-F67D9EEF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0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A6A3-7C2B-0947-8AC3-99B4A8F3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hardware (HW) fetch?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75C4-0768-964D-B9C7-516D7AA05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3340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8F00"/>
                </a:solidFill>
              </a:rPr>
              <a:t>Fetch</a:t>
            </a:r>
            <a:r>
              <a:rPr lang="en-US" dirty="0"/>
              <a:t> = access the next step of the program from the location in which the program has been stored</a:t>
            </a:r>
          </a:p>
          <a:p>
            <a:r>
              <a:rPr lang="en-US" dirty="0">
                <a:solidFill>
                  <a:srgbClr val="008F00"/>
                </a:solidFill>
              </a:rPr>
              <a:t>Access requires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Identifying where</a:t>
            </a:r>
            <a:r>
              <a:rPr lang="en-US" dirty="0"/>
              <a:t> the next step is stored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Transporting a copy </a:t>
            </a:r>
            <a:r>
              <a:rPr lang="en-US" dirty="0"/>
              <a:t>of the next step to where it will control the action of the processor</a:t>
            </a:r>
          </a:p>
          <a:p>
            <a:r>
              <a:rPr lang="en-US" dirty="0">
                <a:solidFill>
                  <a:srgbClr val="008F00"/>
                </a:solidFill>
              </a:rPr>
              <a:t>Next step is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A representation, using high and low voltages, of an action </a:t>
            </a:r>
            <a:r>
              <a:rPr lang="en-US" dirty="0"/>
              <a:t>for the processor to perform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4B52-EDA2-9C47-8227-4865A22C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B63DE-C2F8-4642-BAC1-0138F6E6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9E58-56C7-384B-9302-6BC4FF28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0" y="96839"/>
            <a:ext cx="8337130" cy="745196"/>
          </a:xfrm>
        </p:spPr>
        <p:txBody>
          <a:bodyPr/>
          <a:lstStyle/>
          <a:p>
            <a:r>
              <a:rPr lang="en-US" dirty="0"/>
              <a:t>A circuit to identify where: the decoder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D2F14-4DD2-5E49-B579-B13F876D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0" y="1079746"/>
            <a:ext cx="8247965" cy="5334068"/>
          </a:xfrm>
        </p:spPr>
        <p:txBody>
          <a:bodyPr/>
          <a:lstStyle/>
          <a:p>
            <a:r>
              <a:rPr lang="en-US" sz="2800" dirty="0"/>
              <a:t>Identifying where is called naming, addressing, or </a:t>
            </a:r>
            <a:r>
              <a:rPr lang="en-US" sz="2800" dirty="0">
                <a:solidFill>
                  <a:srgbClr val="0432FF"/>
                </a:solidFill>
              </a:rPr>
              <a:t>pointing</a:t>
            </a:r>
          </a:p>
          <a:p>
            <a:r>
              <a:rPr lang="en-US" sz="2800" dirty="0"/>
              <a:t>The act of </a:t>
            </a:r>
            <a:r>
              <a:rPr lang="en-US" sz="2800" dirty="0">
                <a:solidFill>
                  <a:srgbClr val="008F00"/>
                </a:solidFill>
              </a:rPr>
              <a:t>pointing informs a location that it has been selected</a:t>
            </a:r>
          </a:p>
          <a:p>
            <a:r>
              <a:rPr lang="en-US" sz="2800" dirty="0"/>
              <a:t>Therefore, </a:t>
            </a:r>
            <a:r>
              <a:rPr lang="en-US" sz="2800" dirty="0">
                <a:solidFill>
                  <a:srgbClr val="0432FF"/>
                </a:solidFill>
              </a:rPr>
              <a:t>hardware points by asserting a voltage on a wire that connects the pointing circuit to the selected location</a:t>
            </a:r>
            <a:br>
              <a:rPr lang="en-US" sz="2800" dirty="0">
                <a:solidFill>
                  <a:srgbClr val="0432FF"/>
                </a:solidFill>
              </a:rPr>
            </a:br>
            <a:endParaRPr lang="en-US" sz="2800" dirty="0">
              <a:solidFill>
                <a:srgbClr val="0432FF"/>
              </a:solidFill>
            </a:endParaRPr>
          </a:p>
          <a:p>
            <a:r>
              <a:rPr lang="en-US" sz="2800" dirty="0">
                <a:solidFill>
                  <a:srgbClr val="008F00"/>
                </a:solidFill>
              </a:rPr>
              <a:t>n-to-2</a:t>
            </a:r>
            <a:r>
              <a:rPr lang="en-US" sz="2800" baseline="30000" dirty="0">
                <a:solidFill>
                  <a:srgbClr val="008F00"/>
                </a:solidFill>
              </a:rPr>
              <a:t>n</a:t>
            </a:r>
            <a:r>
              <a:rPr lang="en-US" sz="2800" dirty="0">
                <a:solidFill>
                  <a:srgbClr val="008F00"/>
                </a:solidFill>
              </a:rPr>
              <a:t> line decoder</a:t>
            </a:r>
            <a:r>
              <a:rPr lang="en-US" sz="2800" dirty="0"/>
              <a:t>, or just </a:t>
            </a:r>
            <a:r>
              <a:rPr lang="en-US" sz="2800" dirty="0">
                <a:solidFill>
                  <a:srgbClr val="008F00"/>
                </a:solidFill>
              </a:rPr>
              <a:t>n-to-2</a:t>
            </a:r>
            <a:r>
              <a:rPr lang="en-US" sz="2800" baseline="30000" dirty="0">
                <a:solidFill>
                  <a:srgbClr val="008F00"/>
                </a:solidFill>
              </a:rPr>
              <a:t>n </a:t>
            </a:r>
            <a:r>
              <a:rPr lang="en-US" sz="2800" dirty="0">
                <a:solidFill>
                  <a:srgbClr val="008F00"/>
                </a:solidFill>
              </a:rPr>
              <a:t>decoder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a circuit that takes an n-bit address as input and asserts a voltage on the 1 of the 2</a:t>
            </a:r>
            <a:r>
              <a:rPr lang="en-US" sz="2800" baseline="30000" dirty="0"/>
              <a:t>n</a:t>
            </a:r>
            <a:r>
              <a:rPr lang="en-US" sz="2800" dirty="0"/>
              <a:t> output wires that corresponds to the n-bit address</a:t>
            </a:r>
            <a:endParaRPr lang="en-US" sz="2800" dirty="0">
              <a:solidFill>
                <a:srgbClr val="008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DEFFD-314A-6E49-B0F1-0EEA8DC0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93B04-3A56-1A43-9405-61A79C2E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5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active-high 2-to-4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437714" cy="5334068"/>
          </a:xfrm>
        </p:spPr>
        <p:txBody>
          <a:bodyPr/>
          <a:lstStyle/>
          <a:p>
            <a:r>
              <a:rPr lang="en-US" dirty="0"/>
              <a:t>Input is a 2-bit unsigned integer with bits XY, Output points to 2</a:t>
            </a:r>
            <a:r>
              <a:rPr lang="en-US" baseline="30000" dirty="0"/>
              <a:t>2</a:t>
            </a:r>
            <a:r>
              <a:rPr lang="en-US" dirty="0"/>
              <a:t>=4 locations: D0, D1, D2, D3</a:t>
            </a:r>
          </a:p>
          <a:p>
            <a:r>
              <a:rPr lang="en-US" dirty="0"/>
              <a:t>Truth table and circuit; 2 inputs, 2</a:t>
            </a:r>
            <a:r>
              <a:rPr lang="en-US" baseline="30000" dirty="0"/>
              <a:t>2</a:t>
            </a:r>
            <a:r>
              <a:rPr lang="en-US" dirty="0"/>
              <a:t> outputs, asserted output identified by logic 1 voltage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154</a:t>
            </a:fld>
            <a:endParaRPr lang="en-US"/>
          </a:p>
        </p:txBody>
      </p:sp>
      <p:pic>
        <p:nvPicPr>
          <p:cNvPr id="6" name="Content Placeholder 5" descr="2x4-de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1707" y="3567439"/>
            <a:ext cx="4283088" cy="28316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16900"/>
              </p:ext>
            </p:extLst>
          </p:nvPr>
        </p:nvGraphicFramePr>
        <p:xfrm>
          <a:off x="633363" y="3567439"/>
          <a:ext cx="337819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D0</a:t>
                      </a:r>
                    </a:p>
                  </a:txBody>
                  <a:tcP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D2</a:t>
                      </a:r>
                    </a:p>
                  </a:txBody>
                  <a:tcPr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D3</a:t>
                      </a:r>
                    </a:p>
                  </a:txBody>
                  <a:tcPr>
                    <a:solidFill>
                      <a:srgbClr val="C1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B9B9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B9B9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B9B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Active-high 3x8 Decoder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59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0685" y="5376333"/>
            <a:ext cx="7502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 address bits A</a:t>
            </a:r>
            <a:r>
              <a:rPr lang="en-US" sz="2400" baseline="-25000" dirty="0"/>
              <a:t>2</a:t>
            </a:r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en-US" sz="2400" dirty="0"/>
              <a:t>A</a:t>
            </a:r>
            <a:r>
              <a:rPr lang="en-US" sz="2400" baseline="-25000" dirty="0"/>
              <a:t>0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name</a:t>
            </a:r>
            <a:r>
              <a:rPr lang="en-US" sz="2400" dirty="0"/>
              <a:t> 2</a:t>
            </a:r>
            <a:r>
              <a:rPr lang="en-US" sz="2400" baseline="30000" dirty="0"/>
              <a:t>3</a:t>
            </a:r>
            <a:r>
              <a:rPr lang="en-US" sz="2400" dirty="0"/>
              <a:t> = 8 locations (8 rows)</a:t>
            </a:r>
          </a:p>
          <a:p>
            <a:r>
              <a:rPr lang="en-US" sz="2400" dirty="0"/>
              <a:t>Eight outputs, Y</a:t>
            </a:r>
            <a:r>
              <a:rPr lang="en-US" sz="2400" baseline="-25000" dirty="0"/>
              <a:t>7</a:t>
            </a:r>
            <a:r>
              <a:rPr lang="en-US" sz="2400" dirty="0"/>
              <a:t>Y</a:t>
            </a:r>
            <a:r>
              <a:rPr lang="en-US" sz="2400" baseline="-25000" dirty="0"/>
              <a:t>6</a:t>
            </a:r>
            <a:r>
              <a:rPr lang="en-US" sz="2400" dirty="0"/>
              <a:t> … Y</a:t>
            </a:r>
            <a:r>
              <a:rPr lang="en-US" sz="2400" baseline="-25000" dirty="0"/>
              <a:t>1</a:t>
            </a:r>
            <a:r>
              <a:rPr lang="en-US" sz="2400" dirty="0"/>
              <a:t>Y</a:t>
            </a:r>
            <a:r>
              <a:rPr lang="en-US" sz="2400" baseline="-25000" dirty="0"/>
              <a:t>0</a:t>
            </a:r>
            <a:r>
              <a:rPr lang="en-US" sz="2400" dirty="0"/>
              <a:t>, each </a:t>
            </a:r>
            <a:r>
              <a:rPr lang="en-US" sz="2400" dirty="0">
                <a:solidFill>
                  <a:srgbClr val="0000FF"/>
                </a:solidFill>
              </a:rPr>
              <a:t>point</a:t>
            </a:r>
            <a:r>
              <a:rPr lang="en-US" sz="2400" dirty="0"/>
              <a:t> to 1 distinct location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971800" y="2108200"/>
            <a:ext cx="5715000" cy="2829560"/>
          </a:xfrm>
          <a:prstGeom prst="line">
            <a:avLst/>
          </a:prstGeom>
          <a:ln w="5715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1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9"/>
            <a:ext cx="8597900" cy="745196"/>
          </a:xfrm>
        </p:spPr>
        <p:txBody>
          <a:bodyPr/>
          <a:lstStyle/>
          <a:p>
            <a:r>
              <a:rPr lang="en-US" sz="3600" dirty="0"/>
              <a:t>Lab kit 74138 chip, active-low 3-to-8 decoder</a:t>
            </a:r>
          </a:p>
        </p:txBody>
      </p:sp>
      <p:pic>
        <p:nvPicPr>
          <p:cNvPr id="7" name="Content Placeholder 6" descr="74138 demux circui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352" y="1993488"/>
            <a:ext cx="5393268" cy="4525963"/>
          </a:xfrm>
        </p:spPr>
      </p:pic>
      <p:sp>
        <p:nvSpPr>
          <p:cNvPr id="8" name="Rounded Rectangle 7"/>
          <p:cNvSpPr/>
          <p:nvPr/>
        </p:nvSpPr>
        <p:spPr>
          <a:xfrm>
            <a:off x="4275667" y="1993488"/>
            <a:ext cx="702733" cy="4525963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65200" y="1993488"/>
            <a:ext cx="3310468" cy="1981200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429933" y="3966293"/>
            <a:ext cx="1845733" cy="2553158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978400" y="1993487"/>
            <a:ext cx="583031" cy="4525963"/>
          </a:xfrm>
          <a:prstGeom prst="round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65199" y="3966293"/>
            <a:ext cx="1464733" cy="114520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429932" y="4812888"/>
            <a:ext cx="17864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16400" y="2416821"/>
            <a:ext cx="0" cy="368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299202" y="1993487"/>
            <a:ext cx="423332" cy="482601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99124" y="3719669"/>
            <a:ext cx="423332" cy="482601"/>
          </a:xfrm>
          <a:prstGeom prst="round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299046" y="5113382"/>
            <a:ext cx="423332" cy="482601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73329" y="1959617"/>
            <a:ext cx="1707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SOP terms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73323" y="3706902"/>
            <a:ext cx="23706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dirty="0"/>
              <a:t>Inverters boost power to drive wide range of devices; make decoder active-low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73317" y="5071857"/>
            <a:ext cx="2223199" cy="148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dirty="0"/>
              <a:t>Signals used if wish to link two or four 74138 chips into a</a:t>
            </a:r>
            <a:br>
              <a:rPr lang="en-US" sz="2000" dirty="0"/>
            </a:br>
            <a:r>
              <a:rPr lang="en-US" sz="2000" dirty="0"/>
              <a:t>4-to-16 or a</a:t>
            </a:r>
            <a:br>
              <a:rPr lang="en-US" sz="2000" dirty="0"/>
            </a:br>
            <a:r>
              <a:rPr lang="en-US" sz="2000" dirty="0"/>
              <a:t>5-to-32 decoder, respectively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204" y="1124325"/>
            <a:ext cx="86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74138 has E1, E2, and E3 inputs to link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307665" y="2763278"/>
            <a:ext cx="171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/>
              <a:t>Address bits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5565102" y="1986864"/>
            <a:ext cx="497032" cy="4525963"/>
          </a:xfrm>
          <a:prstGeom prst="round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37580" y="2620686"/>
            <a:ext cx="2660216" cy="101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/>
              <a:t>The following is not part of 3-to-8 decoder function; just useful additional functionality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299046" y="2655336"/>
            <a:ext cx="2598750" cy="0"/>
          </a:xfrm>
          <a:prstGeom prst="line">
            <a:avLst/>
          </a:prstGeom>
          <a:solidFill>
            <a:schemeClr val="accent1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0" y="96839"/>
            <a:ext cx="8419426" cy="745196"/>
          </a:xfrm>
        </p:spPr>
        <p:txBody>
          <a:bodyPr/>
          <a:lstStyle/>
          <a:p>
            <a:r>
              <a:rPr lang="en-US" sz="3200" dirty="0"/>
              <a:t>Multiplexer/</a:t>
            </a:r>
            <a:r>
              <a:rPr lang="en-US" sz="3200" dirty="0" err="1"/>
              <a:t>demultiplexer</a:t>
            </a:r>
            <a:r>
              <a:rPr lang="en-US" sz="3200" dirty="0"/>
              <a:t> both point &amp; 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Bus – collection of N wires used to carry N bits of data simultaneously from place to place</a:t>
            </a:r>
          </a:p>
          <a:p>
            <a:r>
              <a:rPr lang="en-US" dirty="0"/>
              <a:t>Circuit to select &amp; transport between 1 and 2</a:t>
            </a:r>
            <a:r>
              <a:rPr lang="en-US" baseline="30000" dirty="0"/>
              <a:t>k</a:t>
            </a:r>
            <a:r>
              <a:rPr lang="en-US" dirty="0"/>
              <a:t> data buses</a:t>
            </a:r>
          </a:p>
          <a:p>
            <a:pPr lvl="1"/>
            <a:r>
              <a:rPr lang="en-US" dirty="0"/>
              <a:t>Multiplexer (Mux):  select 1 of 2</a:t>
            </a:r>
            <a:r>
              <a:rPr lang="en-US" baseline="30000" dirty="0"/>
              <a:t>k</a:t>
            </a:r>
            <a:r>
              <a:rPr lang="en-US" dirty="0"/>
              <a:t> input buses and forward selected input to the 1 output bus</a:t>
            </a:r>
          </a:p>
          <a:p>
            <a:pPr lvl="1"/>
            <a:r>
              <a:rPr lang="en-US" dirty="0" err="1"/>
              <a:t>Demultiplexer</a:t>
            </a:r>
            <a:r>
              <a:rPr lang="en-US" dirty="0"/>
              <a:t> (</a:t>
            </a:r>
            <a:r>
              <a:rPr lang="en-US" dirty="0" err="1"/>
              <a:t>Demux</a:t>
            </a:r>
            <a:r>
              <a:rPr lang="en-US" dirty="0"/>
              <a:t>):  forward the 1 input bus to the selected 1 of 2</a:t>
            </a:r>
            <a:r>
              <a:rPr lang="en-US" baseline="30000" dirty="0"/>
              <a:t>k</a:t>
            </a:r>
            <a:r>
              <a:rPr lang="en-US" dirty="0"/>
              <a:t> output buses</a:t>
            </a:r>
          </a:p>
          <a:p>
            <a:r>
              <a:rPr lang="en-US" dirty="0">
                <a:solidFill>
                  <a:srgbClr val="0070C0"/>
                </a:solidFill>
              </a:rPr>
              <a:t>Mux used to read (copy) </a:t>
            </a:r>
            <a:r>
              <a:rPr lang="en-US" dirty="0"/>
              <a:t>bits from the pointed to location</a:t>
            </a:r>
          </a:p>
          <a:p>
            <a:r>
              <a:rPr lang="en-US" dirty="0" err="1">
                <a:solidFill>
                  <a:srgbClr val="0070C0"/>
                </a:solidFill>
              </a:rPr>
              <a:t>Demux</a:t>
            </a:r>
            <a:r>
              <a:rPr lang="en-US" dirty="0">
                <a:solidFill>
                  <a:srgbClr val="0070C0"/>
                </a:solidFill>
              </a:rPr>
              <a:t> used to write</a:t>
            </a:r>
            <a:r>
              <a:rPr lang="en-US" dirty="0"/>
              <a:t> bits to the pointed to location [written bits replace prior bits]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74251 chip:  1-of-8 mux/</a:t>
            </a:r>
            <a:r>
              <a:rPr lang="en-US" dirty="0" err="1"/>
              <a:t>demux</a:t>
            </a:r>
            <a:r>
              <a:rPr lang="en-US" dirty="0"/>
              <a:t> circuit</a:t>
            </a:r>
          </a:p>
        </p:txBody>
      </p:sp>
      <p:pic>
        <p:nvPicPr>
          <p:cNvPr id="5" name="Content Placeholder 4" descr="74251 mux-demu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100" y="1195669"/>
            <a:ext cx="6781800" cy="5684744"/>
          </a:xfrm>
        </p:spPr>
      </p:pic>
      <p:grpSp>
        <p:nvGrpSpPr>
          <p:cNvPr id="61" name="Group 60"/>
          <p:cNvGrpSpPr/>
          <p:nvPr/>
        </p:nvGrpSpPr>
        <p:grpSpPr>
          <a:xfrm>
            <a:off x="54990" y="4622794"/>
            <a:ext cx="3399410" cy="523220"/>
            <a:chOff x="54990" y="4622794"/>
            <a:chExt cx="3399410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54990" y="4622794"/>
              <a:ext cx="1993899" cy="5232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8 SOP terms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2048889" y="4911836"/>
              <a:ext cx="1405511" cy="93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710598" y="2582333"/>
            <a:ext cx="5130463" cy="1926305"/>
            <a:chOff x="1710598" y="2582333"/>
            <a:chExt cx="5130463" cy="1926305"/>
          </a:xfrm>
        </p:grpSpPr>
        <p:sp>
          <p:nvSpPr>
            <p:cNvPr id="6" name="TextBox 5"/>
            <p:cNvSpPr txBox="1"/>
            <p:nvPr/>
          </p:nvSpPr>
          <p:spPr>
            <a:xfrm>
              <a:off x="1710598" y="3903344"/>
              <a:ext cx="1622141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400" dirty="0">
                  <a:solidFill>
                    <a:srgbClr val="0000FF"/>
                  </a:solidFill>
                </a:rPr>
                <a:t>Data paths in blue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226733" y="2582333"/>
              <a:ext cx="4605867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327400" y="2854122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335861" y="3133527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35855" y="3404465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335849" y="3675403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335843" y="3946341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335837" y="4217279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335831" y="4488217"/>
              <a:ext cx="3505200" cy="0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27400" y="2582333"/>
              <a:ext cx="0" cy="1905884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699897" y="2700867"/>
            <a:ext cx="2413077" cy="4143820"/>
            <a:chOff x="3699897" y="2700867"/>
            <a:chExt cx="2413077" cy="4143820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3374665" y="5572023"/>
              <a:ext cx="20221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Control path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368802" y="3200397"/>
              <a:ext cx="0" cy="164592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4732877" y="3496733"/>
              <a:ext cx="0" cy="132584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71551" y="3801533"/>
              <a:ext cx="0" cy="1029501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418692" y="4021667"/>
              <a:ext cx="0" cy="81782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765833" y="4360333"/>
              <a:ext cx="0" cy="48762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112974" y="4622794"/>
              <a:ext cx="0" cy="21669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4038583" y="2963333"/>
              <a:ext cx="0" cy="185077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3699897" y="2700867"/>
              <a:ext cx="0" cy="210476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0698" y="5215478"/>
            <a:ext cx="1931711" cy="1166986"/>
            <a:chOff x="50698" y="5215478"/>
            <a:chExt cx="1931711" cy="1166986"/>
          </a:xfrm>
        </p:grpSpPr>
        <p:sp>
          <p:nvSpPr>
            <p:cNvPr id="10" name="TextBox 9"/>
            <p:cNvSpPr txBox="1"/>
            <p:nvPr/>
          </p:nvSpPr>
          <p:spPr>
            <a:xfrm>
              <a:off x="50698" y="5215478"/>
              <a:ext cx="1363235" cy="11669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dirty="0"/>
                <a:t>3 pairs of input drivers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1718750" y="5309540"/>
              <a:ext cx="263659" cy="955868"/>
            </a:xfrm>
            <a:prstGeom prst="leftBrace">
              <a:avLst>
                <a:gd name="adj1" fmla="val 59712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3" idx="1"/>
            </p:cNvCxnSpPr>
            <p:nvPr/>
          </p:nvCxnSpPr>
          <p:spPr>
            <a:xfrm flipH="1">
              <a:off x="1413933" y="5787474"/>
              <a:ext cx="304817" cy="3726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821292" y="6282256"/>
            <a:ext cx="124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Enable’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7205133" y="2506133"/>
            <a:ext cx="1744151" cy="2116661"/>
            <a:chOff x="7205133" y="2506133"/>
            <a:chExt cx="1744151" cy="2116661"/>
          </a:xfrm>
        </p:grpSpPr>
        <p:sp>
          <p:nvSpPr>
            <p:cNvPr id="69" name="Right Brace 68"/>
            <p:cNvSpPr/>
            <p:nvPr/>
          </p:nvSpPr>
          <p:spPr>
            <a:xfrm>
              <a:off x="7205133" y="2506133"/>
              <a:ext cx="431800" cy="2116661"/>
            </a:xfrm>
            <a:prstGeom prst="rightBrace">
              <a:avLst>
                <a:gd name="adj1" fmla="val 29902"/>
                <a:gd name="adj2" fmla="val 50000"/>
              </a:avLst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87728" y="2582333"/>
              <a:ext cx="1261556" cy="194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dirty="0"/>
                <a:t>B1 to B8 are </a:t>
              </a:r>
              <a:r>
                <a:rPr lang="en-US" sz="2400" dirty="0" err="1"/>
                <a:t>Demux</a:t>
              </a:r>
              <a:r>
                <a:rPr lang="en-US" sz="2400" dirty="0"/>
                <a:t> outputs, or Mux inputs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028599" y="2056353"/>
            <a:ext cx="1625926" cy="163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dirty="0"/>
              <a:t>A is	    </a:t>
            </a:r>
            <a:r>
              <a:rPr lang="en-US" sz="2400" dirty="0" err="1"/>
              <a:t>Demux</a:t>
            </a:r>
            <a:r>
              <a:rPr lang="en-US" sz="2400" dirty="0"/>
              <a:t> input, or Mux output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of 2</a:t>
            </a:r>
            <a:r>
              <a:rPr lang="en-US" baseline="30000" dirty="0"/>
              <a:t>n</a:t>
            </a:r>
            <a:r>
              <a:rPr lang="en-US" dirty="0"/>
              <a:t> multiplexer, more abstractly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570" y="6547587"/>
            <a:ext cx="1986676" cy="193316"/>
          </a:xfrm>
        </p:spPr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25522" y="6547587"/>
            <a:ext cx="1905000" cy="193316"/>
          </a:xfrm>
        </p:spPr>
        <p:txBody>
          <a:bodyPr/>
          <a:lstStyle/>
          <a:p>
            <a:fld id="{F616CA18-62AE-B34C-A151-070DF961BCFA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685436" y="3626552"/>
            <a:ext cx="4351276" cy="11627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Mux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940460" y="2751663"/>
            <a:ext cx="17155" cy="8748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389191" y="2748842"/>
            <a:ext cx="17155" cy="8748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744788" y="2746021"/>
            <a:ext cx="17155" cy="8748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2764861" y="225777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13592" y="2254955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5078" y="2252134"/>
            <a:ext cx="77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3600" baseline="30000" dirty="0"/>
              <a:t>n-1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2160906" y="3778952"/>
            <a:ext cx="547511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4383713" y="2130781"/>
            <a:ext cx="95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7200" dirty="0"/>
              <a:t>…</a:t>
            </a:r>
            <a:endParaRPr lang="en-US" sz="7200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2172196" y="3987796"/>
            <a:ext cx="547511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2183486" y="4648192"/>
            <a:ext cx="547511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 rot="16200000">
            <a:off x="1780527" y="3941751"/>
            <a:ext cx="65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1830714" y="344027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42004" y="3691456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9183" y="4337741"/>
            <a:ext cx="37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65849" y="1284121"/>
            <a:ext cx="3990451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Input lines; selected from;</a:t>
            </a:r>
            <a:br>
              <a:rPr lang="en-US" sz="2800" dirty="0"/>
            </a:br>
            <a:r>
              <a:rPr lang="en-US" sz="2800" dirty="0"/>
              <a:t>one is sent to output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4852497" y="4747856"/>
            <a:ext cx="17155" cy="8748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4246162" y="5585648"/>
            <a:ext cx="1229824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1019" y="3477886"/>
            <a:ext cx="1509601" cy="13849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sz="2800" dirty="0"/>
              <a:t>Selection </a:t>
            </a:r>
            <a:r>
              <a:rPr lang="en-US" sz="2800" dirty="0">
                <a:solidFill>
                  <a:srgbClr val="FF0000"/>
                </a:solidFill>
              </a:rPr>
              <a:t>Pointer</a:t>
            </a:r>
            <a:r>
              <a:rPr lang="en-US" sz="2800" dirty="0">
                <a:solidFill>
                  <a:srgbClr val="0000FF"/>
                </a:solidFill>
              </a:rPr>
              <a:t> Address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8878" y="5245100"/>
            <a:ext cx="212459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No circuit now; just a box labeled Mux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6279371" y="4978400"/>
            <a:ext cx="275707" cy="368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0555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Multiplexer yet more abstractly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abstract mux symbol used in our textbook</a:t>
            </a:r>
          </a:p>
          <a:p>
            <a:r>
              <a:rPr lang="en-US" dirty="0"/>
              <a:t>Address lines omitted; only 2</a:t>
            </a:r>
            <a:r>
              <a:rPr lang="en-US" baseline="30000" dirty="0"/>
              <a:t>n</a:t>
            </a:r>
            <a:r>
              <a:rPr lang="en-US" dirty="0"/>
              <a:t> input lines and the one output line shown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C3C6A-BBE0-B94A-B791-E44AA6B2DA5B}" type="slidenum">
              <a:rPr lang="en-US" smtClean="0"/>
              <a:pPr/>
              <a:t>160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031846" y="4176210"/>
            <a:ext cx="3150828" cy="1600194"/>
            <a:chOff x="5359586" y="3194753"/>
            <a:chExt cx="3514136" cy="1784705"/>
          </a:xfrm>
        </p:grpSpPr>
        <p:grpSp>
          <p:nvGrpSpPr>
            <p:cNvPr id="22" name="Group 21"/>
            <p:cNvGrpSpPr/>
            <p:nvPr/>
          </p:nvGrpSpPr>
          <p:grpSpPr>
            <a:xfrm>
              <a:off x="5372285" y="3194753"/>
              <a:ext cx="3501437" cy="1784705"/>
              <a:chOff x="5372285" y="3194753"/>
              <a:chExt cx="3501437" cy="1784705"/>
            </a:xfrm>
          </p:grpSpPr>
          <p:pic>
            <p:nvPicPr>
              <p:cNvPr id="19" name="Picture 18" descr="2x1-mux-abstractly-trapezoid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230651" y="2336387"/>
                <a:ext cx="1784705" cy="3501437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 bwMode="auto">
              <a:xfrm>
                <a:off x="6007100" y="3784600"/>
                <a:ext cx="5461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7721600" y="3784600"/>
                <a:ext cx="546100" cy="3048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3" name="Right Triangle 22"/>
            <p:cNvSpPr>
              <a:spLocks noChangeAspect="1"/>
            </p:cNvSpPr>
            <p:nvPr/>
          </p:nvSpPr>
          <p:spPr bwMode="auto">
            <a:xfrm>
              <a:off x="5359586" y="3664652"/>
              <a:ext cx="865516" cy="864168"/>
            </a:xfrm>
            <a:prstGeom prst="rtTriangle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14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7F72-EA5E-DA42-A412-E43923A7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CE8E-3DE7-744E-8297-E2094347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automate this software, what is fetched?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41325" lvl="1" indent="0">
              <a:buNone/>
            </a:pPr>
            <a:r>
              <a:rPr lang="en-US" dirty="0" err="1"/>
              <a:t>int</a:t>
            </a:r>
            <a:r>
              <a:rPr lang="en-US" dirty="0"/>
              <a:t> main( void )</a:t>
            </a:r>
          </a:p>
          <a:p>
            <a:pPr marL="441325" lvl="1" indent="0">
              <a:buNone/>
            </a:pPr>
            <a:r>
              <a:rPr lang="en-US" dirty="0"/>
              <a:t>{</a:t>
            </a:r>
          </a:p>
          <a:p>
            <a:pPr marL="441325" lvl="1" indent="0">
              <a:buNone/>
            </a:pPr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(“hello, world\n”);</a:t>
            </a:r>
          </a:p>
          <a:p>
            <a:pPr marL="441325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EAEC-BFA4-8B42-8204-1CCB4710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B45-AF97-FA45-9BC6-65EA04A5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9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High and active 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Alternatively:</a:t>
            </a:r>
          </a:p>
          <a:p>
            <a:pPr lvl="1"/>
            <a:r>
              <a:rPr lang="en-US" dirty="0"/>
              <a:t>A low voltage can be used to denote that a signal is </a:t>
            </a:r>
            <a:r>
              <a:rPr lang="en-US" i="1" dirty="0"/>
              <a:t>asserted</a:t>
            </a:r>
            <a:r>
              <a:rPr lang="en-US" dirty="0"/>
              <a:t> and high voltage when </a:t>
            </a:r>
            <a:r>
              <a:rPr lang="en-US" dirty="0" err="1"/>
              <a:t>unasserted</a:t>
            </a:r>
            <a:endParaRPr lang="en-US" dirty="0"/>
          </a:p>
          <a:p>
            <a:r>
              <a:rPr lang="en-US" dirty="0"/>
              <a:t>Truth table comparison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Voltage truth table    Positive Logic    Negative Logic</a:t>
            </a:r>
          </a:p>
          <a:p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00655" y="4716552"/>
          <a:ext cx="60960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4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2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16406" y="3987753"/>
            <a:ext cx="692746" cy="54844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89597" y="3968507"/>
            <a:ext cx="34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347005" y="4122461"/>
            <a:ext cx="2694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45469" y="4361459"/>
            <a:ext cx="2694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6033" y="4244443"/>
            <a:ext cx="2694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r-gate-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77" y="4014076"/>
            <a:ext cx="1072139" cy="557515"/>
          </a:xfrm>
          <a:prstGeom prst="rect">
            <a:avLst/>
          </a:prstGeom>
        </p:spPr>
      </p:pic>
      <p:pic>
        <p:nvPicPr>
          <p:cNvPr id="14" name="Picture 13" descr="and-gate-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70" y="3994832"/>
            <a:ext cx="981383" cy="5888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00A7F-3407-C147-9F96-7E757103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C0341-F8C3-CC42-ADF8-9B1E54D3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7F72-EA5E-DA42-A412-E43923A7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CE8E-3DE7-744E-8297-E2094347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automate this software, what is fetched?</a:t>
            </a:r>
          </a:p>
          <a:p>
            <a:pPr marL="0" indent="0">
              <a:buNone/>
            </a:pPr>
            <a:r>
              <a:rPr lang="en-US" dirty="0"/>
              <a:t>	• Fetch </a:t>
            </a:r>
            <a:r>
              <a:rPr lang="en-US" dirty="0">
                <a:solidFill>
                  <a:srgbClr val="008F00"/>
                </a:solidFill>
              </a:rPr>
              <a:t>the 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 “step” code</a:t>
            </a:r>
          </a:p>
          <a:p>
            <a:pPr marL="0" indent="0">
              <a:buNone/>
            </a:pPr>
            <a:endParaRPr lang="en-US" dirty="0">
              <a:solidFill>
                <a:srgbClr val="008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8F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41325" lvl="1" indent="0">
              <a:buNone/>
            </a:pPr>
            <a:r>
              <a:rPr lang="en-US" dirty="0" err="1"/>
              <a:t>int</a:t>
            </a:r>
            <a:r>
              <a:rPr lang="en-US" dirty="0"/>
              <a:t> main( void )</a:t>
            </a:r>
          </a:p>
          <a:p>
            <a:pPr marL="441325" lvl="1" indent="0">
              <a:buNone/>
            </a:pPr>
            <a:r>
              <a:rPr lang="en-US" dirty="0"/>
              <a:t>{</a:t>
            </a:r>
          </a:p>
          <a:p>
            <a:pPr marL="441325" lvl="1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(</a:t>
            </a:r>
            <a:r>
              <a:rPr lang="en-US" dirty="0"/>
              <a:t>“hello, world\n”</a:t>
            </a:r>
            <a:r>
              <a:rPr lang="en-US" dirty="0">
                <a:solidFill>
                  <a:srgbClr val="008F00"/>
                </a:solidFill>
              </a:rPr>
              <a:t>)</a:t>
            </a:r>
            <a:r>
              <a:rPr lang="en-US" dirty="0"/>
              <a:t>;</a:t>
            </a:r>
          </a:p>
          <a:p>
            <a:pPr marL="441325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EAEC-BFA4-8B42-8204-1CCB4710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B45-AF97-FA45-9BC6-65EA04A5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62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7F72-EA5E-DA42-A412-E43923A7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CE8E-3DE7-744E-8297-E2094347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automate this software, what is fetched?</a:t>
            </a:r>
          </a:p>
          <a:p>
            <a:pPr marL="0" indent="0">
              <a:buNone/>
            </a:pPr>
            <a:r>
              <a:rPr lang="en-US" dirty="0"/>
              <a:t>	• Fetch </a:t>
            </a:r>
            <a:r>
              <a:rPr lang="en-US" dirty="0">
                <a:solidFill>
                  <a:srgbClr val="008F00"/>
                </a:solidFill>
              </a:rPr>
              <a:t>the 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 “step” code</a:t>
            </a:r>
          </a:p>
          <a:p>
            <a:pPr marL="0" indent="0">
              <a:buNone/>
            </a:pPr>
            <a:r>
              <a:rPr lang="en-US" dirty="0"/>
              <a:t>	• Fetch </a:t>
            </a:r>
            <a:r>
              <a:rPr lang="en-US" dirty="0">
                <a:solidFill>
                  <a:srgbClr val="0432FF"/>
                </a:solidFill>
              </a:rPr>
              <a:t>the </a:t>
            </a:r>
            <a:r>
              <a:rPr lang="en-US" dirty="0" err="1">
                <a:solidFill>
                  <a:srgbClr val="0432FF"/>
                </a:solidFill>
              </a:rPr>
              <a:t>printf</a:t>
            </a:r>
            <a:r>
              <a:rPr lang="en-US" dirty="0">
                <a:solidFill>
                  <a:srgbClr val="0432FF"/>
                </a:solidFill>
              </a:rPr>
              <a:t> operands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41325" lvl="1" indent="0">
              <a:buNone/>
            </a:pPr>
            <a:r>
              <a:rPr lang="en-US" dirty="0" err="1"/>
              <a:t>int</a:t>
            </a:r>
            <a:r>
              <a:rPr lang="en-US" dirty="0"/>
              <a:t> main( void )</a:t>
            </a:r>
          </a:p>
          <a:p>
            <a:pPr marL="441325" lvl="1" indent="0">
              <a:buNone/>
            </a:pPr>
            <a:r>
              <a:rPr lang="en-US" dirty="0"/>
              <a:t>{</a:t>
            </a:r>
          </a:p>
          <a:p>
            <a:pPr marL="441325" lvl="1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(</a:t>
            </a:r>
            <a:r>
              <a:rPr lang="en-US" dirty="0"/>
              <a:t>“</a:t>
            </a:r>
            <a:r>
              <a:rPr lang="en-US" dirty="0">
                <a:solidFill>
                  <a:srgbClr val="0432FF"/>
                </a:solidFill>
              </a:rPr>
              <a:t>hello, world\n</a:t>
            </a:r>
            <a:r>
              <a:rPr lang="en-US" dirty="0"/>
              <a:t>”</a:t>
            </a:r>
            <a:r>
              <a:rPr lang="en-US" dirty="0">
                <a:solidFill>
                  <a:srgbClr val="008F00"/>
                </a:solidFill>
              </a:rPr>
              <a:t>)</a:t>
            </a:r>
            <a:r>
              <a:rPr lang="en-US" dirty="0"/>
              <a:t>;</a:t>
            </a:r>
          </a:p>
          <a:p>
            <a:pPr marL="441325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EAEC-BFA4-8B42-8204-1CCB4710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B45-AF97-FA45-9BC6-65EA04A5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7F72-EA5E-DA42-A412-E43923A7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Fetch-Execute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CE8E-3DE7-744E-8297-E2094347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automate this software, what is fetched?</a:t>
            </a:r>
          </a:p>
          <a:p>
            <a:pPr marL="0" indent="0">
              <a:buNone/>
            </a:pPr>
            <a:r>
              <a:rPr lang="en-US" dirty="0"/>
              <a:t>	• Fetch </a:t>
            </a:r>
            <a:r>
              <a:rPr lang="en-US" dirty="0">
                <a:solidFill>
                  <a:srgbClr val="008F00"/>
                </a:solidFill>
              </a:rPr>
              <a:t>the 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 “step” code</a:t>
            </a:r>
          </a:p>
          <a:p>
            <a:pPr marL="0" indent="0">
              <a:buNone/>
            </a:pPr>
            <a:r>
              <a:rPr lang="en-US" dirty="0"/>
              <a:t>	• Fetch </a:t>
            </a:r>
            <a:r>
              <a:rPr lang="en-US" dirty="0">
                <a:solidFill>
                  <a:srgbClr val="0432FF"/>
                </a:solidFill>
              </a:rPr>
              <a:t>the </a:t>
            </a:r>
            <a:r>
              <a:rPr lang="en-US" dirty="0" err="1">
                <a:solidFill>
                  <a:srgbClr val="0432FF"/>
                </a:solidFill>
              </a:rPr>
              <a:t>printf</a:t>
            </a:r>
            <a:r>
              <a:rPr lang="en-US" dirty="0">
                <a:solidFill>
                  <a:srgbClr val="0432FF"/>
                </a:solidFill>
              </a:rPr>
              <a:t> operands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Notation to set automation environment</a:t>
            </a:r>
          </a:p>
          <a:p>
            <a:pPr marL="0" indent="0">
              <a:buNone/>
            </a:pPr>
            <a:r>
              <a:rPr lang="en-US" dirty="0"/>
              <a:t>	• </a:t>
            </a:r>
            <a:r>
              <a:rPr lang="en-US" dirty="0">
                <a:solidFill>
                  <a:srgbClr val="7030A0"/>
                </a:solidFill>
              </a:rPr>
              <a:t>Notation to assist compiler in parsing</a:t>
            </a:r>
          </a:p>
          <a:p>
            <a:pPr marL="441325" lvl="1" indent="0">
              <a:buNone/>
            </a:pP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main( void )</a:t>
            </a:r>
          </a:p>
          <a:p>
            <a:pPr marL="441325" lvl="1" indent="0">
              <a:buNone/>
            </a:pP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441325" lvl="1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8F00"/>
                </a:solidFill>
              </a:rPr>
              <a:t>printf</a:t>
            </a:r>
            <a:r>
              <a:rPr lang="en-US" dirty="0">
                <a:solidFill>
                  <a:srgbClr val="008F00"/>
                </a:solidFill>
              </a:rPr>
              <a:t>(</a:t>
            </a:r>
            <a:r>
              <a:rPr lang="en-US" dirty="0">
                <a:solidFill>
                  <a:srgbClr val="7030A0"/>
                </a:solidFill>
              </a:rPr>
              <a:t>“</a:t>
            </a:r>
            <a:r>
              <a:rPr lang="en-US" dirty="0">
                <a:solidFill>
                  <a:srgbClr val="0432FF"/>
                </a:solidFill>
              </a:rPr>
              <a:t>hello, world\n</a:t>
            </a:r>
            <a:r>
              <a:rPr lang="en-US" dirty="0">
                <a:solidFill>
                  <a:srgbClr val="7030A0"/>
                </a:solidFill>
              </a:rPr>
              <a:t>”</a:t>
            </a:r>
            <a:r>
              <a:rPr lang="en-US" dirty="0">
                <a:solidFill>
                  <a:srgbClr val="008F00"/>
                </a:solidFill>
              </a:rPr>
              <a:t>)</a:t>
            </a:r>
            <a:r>
              <a:rPr lang="en-US" dirty="0">
                <a:solidFill>
                  <a:srgbClr val="7030A0"/>
                </a:solidFill>
              </a:rPr>
              <a:t>;</a:t>
            </a:r>
          </a:p>
          <a:p>
            <a:pPr marL="441325" lvl="1" indent="0"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EAEC-BFA4-8B42-8204-1CCB4710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B45-AF97-FA45-9BC6-65EA04A5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5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E9F4-9BB4-114A-AFF2-A64D2363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761F3-A2E7-954F-AC41-23A0EA21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17475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dirty="0"/>
              <a:t>Decoder is a circuit that points</a:t>
            </a:r>
          </a:p>
          <a:p>
            <a:pPr lvl="1">
              <a:lnSpc>
                <a:spcPts val="2600"/>
              </a:lnSpc>
            </a:pPr>
            <a:r>
              <a:rPr lang="en-US" dirty="0"/>
              <a:t>n-bit address is input, causing</a:t>
            </a:r>
          </a:p>
          <a:p>
            <a:pPr lvl="1">
              <a:lnSpc>
                <a:spcPts val="2600"/>
              </a:lnSpc>
            </a:pPr>
            <a:r>
              <a:rPr lang="en-US" dirty="0"/>
              <a:t>1 of 2</a:t>
            </a:r>
            <a:r>
              <a:rPr lang="en-US" baseline="30000" dirty="0"/>
              <a:t>n</a:t>
            </a:r>
            <a:r>
              <a:rPr lang="en-US" dirty="0"/>
              <a:t> output wires to deliver the asserted voltage level to the selected location</a:t>
            </a:r>
          </a:p>
          <a:p>
            <a:pPr>
              <a:lnSpc>
                <a:spcPts val="2600"/>
              </a:lnSpc>
            </a:pPr>
            <a:r>
              <a:rPr lang="en-US" dirty="0"/>
              <a:t>Multiplexer is a circuit that both points and transports bits from a selected/addressed location to a common location</a:t>
            </a:r>
          </a:p>
          <a:p>
            <a:pPr>
              <a:lnSpc>
                <a:spcPts val="2600"/>
              </a:lnSpc>
            </a:pPr>
            <a:r>
              <a:rPr lang="en-US" dirty="0">
                <a:solidFill>
                  <a:srgbClr val="0432FF"/>
                </a:solidFill>
              </a:rPr>
              <a:t>Fetching is what a processor does the most</a:t>
            </a:r>
          </a:p>
          <a:p>
            <a:pPr>
              <a:lnSpc>
                <a:spcPts val="2600"/>
              </a:lnSpc>
            </a:pPr>
            <a:r>
              <a:rPr lang="en-US" dirty="0"/>
              <a:t>Fetching a sequence of program instructions can be accomplished with</a:t>
            </a:r>
          </a:p>
          <a:p>
            <a:pPr lvl="1">
              <a:lnSpc>
                <a:spcPts val="2600"/>
              </a:lnSpc>
            </a:pPr>
            <a:r>
              <a:rPr lang="en-US" dirty="0"/>
              <a:t>a multiplexer and</a:t>
            </a:r>
          </a:p>
          <a:p>
            <a:pPr lvl="1">
              <a:lnSpc>
                <a:spcPts val="2600"/>
              </a:lnSpc>
            </a:pPr>
            <a:r>
              <a:rPr lang="en-US" dirty="0"/>
              <a:t>a sequence of addresses that corresponds to the program execution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B9E83-52B7-0E40-929A-404ACD2F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7DE6-6731-8742-9FAB-2CE19E67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3039"/>
            <a:ext cx="8737600" cy="728662"/>
          </a:xfrm>
        </p:spPr>
        <p:txBody>
          <a:bodyPr/>
          <a:lstStyle/>
          <a:p>
            <a:r>
              <a:rPr lang="en-US" sz="3600" dirty="0"/>
              <a:t>Announcements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129602"/>
          </a:xfrm>
        </p:spPr>
        <p:txBody>
          <a:bodyPr/>
          <a:lstStyle/>
          <a:p>
            <a:r>
              <a:rPr lang="en-US" dirty="0"/>
              <a:t>If the least significant digit of your PU ID is even, then pick up a Signal Logic Level graph from the desk in the front of the room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053376"/>
            <a:ext cx="8356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35929" y="1698583"/>
            <a:ext cx="62721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can</a:t>
            </a:r>
          </a:p>
          <a:p>
            <a:pPr algn="ctr"/>
            <a:r>
              <a:rPr lang="en-US" sz="6000" dirty="0"/>
              <a:t>we make</a:t>
            </a:r>
          </a:p>
          <a:p>
            <a:pPr algn="ctr"/>
            <a:r>
              <a:rPr lang="en-US" sz="6000" dirty="0"/>
              <a:t>a circuit with</a:t>
            </a:r>
          </a:p>
          <a:p>
            <a:pPr algn="ctr"/>
            <a:r>
              <a:rPr lang="en-US" sz="6000" dirty="0"/>
              <a:t>“total recall”?</a:t>
            </a:r>
          </a:p>
        </p:txBody>
      </p:sp>
    </p:spTree>
    <p:extLst>
      <p:ext uri="{BB962C8B-B14F-4D97-AF65-F5344CB8AC3E}">
        <p14:creationId xmlns:p14="http://schemas.microsoft.com/office/powerpoint/2010/main" val="567233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38200" y="3581399"/>
            <a:ext cx="7620000" cy="2704165"/>
          </a:xfrm>
        </p:spPr>
        <p:txBody>
          <a:bodyPr/>
          <a:lstStyle/>
          <a:p>
            <a:r>
              <a:rPr lang="en-US" sz="2000" dirty="0"/>
              <a:t>2018.01.24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“And you do Addition?” the White Queen asked. “What's one and one and one and one and one and one and one and one and one and one?”</a:t>
            </a:r>
          </a:p>
          <a:p>
            <a:r>
              <a:rPr lang="en-US" sz="2000" dirty="0"/>
              <a:t>“I don't know,” said Alice. “I lost count.”</a:t>
            </a:r>
          </a:p>
          <a:p>
            <a:r>
              <a:rPr lang="en-US" sz="2000" dirty="0"/>
              <a:t>“She can't do Addition,” the Red Queen interrupted.</a:t>
            </a:r>
          </a:p>
          <a:p>
            <a:r>
              <a:rPr lang="en-US" sz="2000" dirty="0"/>
              <a:t>		from </a:t>
            </a:r>
            <a:r>
              <a:rPr lang="en-US" sz="2000" i="1" dirty="0"/>
              <a:t>Through the Looking-Glass</a:t>
            </a:r>
            <a:r>
              <a:rPr lang="en-US" sz="2000" dirty="0"/>
              <a:t> by Lewis Carroll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200" y="1443038"/>
            <a:ext cx="8305800" cy="1600200"/>
          </a:xfrm>
        </p:spPr>
        <p:txBody>
          <a:bodyPr/>
          <a:lstStyle/>
          <a:p>
            <a:r>
              <a:rPr lang="en-US" dirty="0"/>
              <a:t>Lecture 07 – Adding</a:t>
            </a:r>
          </a:p>
        </p:txBody>
      </p:sp>
    </p:spTree>
    <p:extLst>
      <p:ext uri="{BB962C8B-B14F-4D97-AF65-F5344CB8AC3E}">
        <p14:creationId xmlns:p14="http://schemas.microsoft.com/office/powerpoint/2010/main" val="2916946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 hardware circuit we really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93918"/>
            <a:ext cx="8247965" cy="4924814"/>
          </a:xfrm>
        </p:spPr>
        <p:txBody>
          <a:bodyPr/>
          <a:lstStyle/>
          <a:p>
            <a:r>
              <a:rPr lang="en-US" dirty="0"/>
              <a:t>What operation is performed most frequently by computer hardware?</a:t>
            </a:r>
          </a:p>
          <a:p>
            <a:pPr lvl="1"/>
            <a:r>
              <a:rPr lang="en-US" dirty="0"/>
              <a:t>Pointing?</a:t>
            </a:r>
          </a:p>
          <a:p>
            <a:pPr lvl="1"/>
            <a:r>
              <a:rPr lang="en-US" dirty="0"/>
              <a:t>Function call and return?</a:t>
            </a:r>
          </a:p>
          <a:p>
            <a:pPr lvl="1"/>
            <a:r>
              <a:rPr lang="en-US" dirty="0"/>
              <a:t>Memory allocation?</a:t>
            </a:r>
          </a:p>
          <a:p>
            <a:pPr lvl="1"/>
            <a:r>
              <a:rPr lang="en-US" dirty="0"/>
              <a:t>Adding two integers?</a:t>
            </a:r>
          </a:p>
          <a:p>
            <a:pPr lvl="1"/>
            <a:endParaRPr lang="en-US" dirty="0"/>
          </a:p>
          <a:p>
            <a:r>
              <a:rPr lang="en-US" dirty="0"/>
              <a:t>All of the above can use or need to perform </a:t>
            </a:r>
            <a:r>
              <a:rPr lang="en-US" dirty="0">
                <a:solidFill>
                  <a:srgbClr val="0070C0"/>
                </a:solidFill>
              </a:rPr>
              <a:t>unsigned integer addition</a:t>
            </a:r>
          </a:p>
          <a:p>
            <a:r>
              <a:rPr lang="en-US" dirty="0"/>
              <a:t>Design a circuit to add two unsigned integers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 and the Half Adder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circuit design, try adding just 2 bits (no carry in)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282021"/>
              </p:ext>
            </p:extLst>
          </p:nvPr>
        </p:nvGraphicFramePr>
        <p:xfrm>
          <a:off x="457200" y="2230120"/>
          <a:ext cx="479552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Sum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Carry out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412240" y="2230120"/>
            <a:ext cx="1910080" cy="18542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e-2.1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687" y="4115934"/>
            <a:ext cx="6161153" cy="27355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312160" y="2230120"/>
            <a:ext cx="782320" cy="1854200"/>
          </a:xfrm>
          <a:prstGeom prst="roundRect">
            <a:avLst/>
          </a:prstGeom>
          <a:solidFill>
            <a:srgbClr val="660066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94480" y="2230120"/>
            <a:ext cx="1158240" cy="185420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26880" y="2895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86560" y="4423274"/>
            <a:ext cx="1325703" cy="970260"/>
            <a:chOff x="1686560" y="4429760"/>
            <a:chExt cx="1325703" cy="970260"/>
          </a:xfrm>
        </p:grpSpPr>
        <p:sp>
          <p:nvSpPr>
            <p:cNvPr id="10" name="TextBox 9"/>
            <p:cNvSpPr txBox="1"/>
            <p:nvPr/>
          </p:nvSpPr>
          <p:spPr>
            <a:xfrm>
              <a:off x="1686560" y="4429760"/>
              <a:ext cx="1325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Addend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6560" y="4876800"/>
              <a:ext cx="13060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Augend</a:t>
              </a:r>
            </a:p>
          </p:txBody>
        </p:sp>
      </p:grp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 – Full Adder</a:t>
            </a:r>
          </a:p>
        </p:txBody>
      </p:sp>
      <p:pic>
        <p:nvPicPr>
          <p:cNvPr id="4" name="Content Placeholder 3" descr="figure-2.1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" r="6619"/>
          <a:stretch>
            <a:fillRect/>
          </a:stretch>
        </p:blipFill>
        <p:spPr/>
      </p:pic>
      <p:sp>
        <p:nvSpPr>
          <p:cNvPr id="23" name="Rounded Rectangle 22"/>
          <p:cNvSpPr/>
          <p:nvPr/>
        </p:nvSpPr>
        <p:spPr>
          <a:xfrm>
            <a:off x="2123440" y="1285240"/>
            <a:ext cx="1778000" cy="3291840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 adder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519615" y="908150"/>
            <a:ext cx="2355955" cy="833675"/>
            <a:chOff x="6129215" y="2482950"/>
            <a:chExt cx="2355955" cy="833675"/>
          </a:xfrm>
        </p:grpSpPr>
        <p:sp>
          <p:nvSpPr>
            <p:cNvPr id="25" name="TextBox 24"/>
            <p:cNvSpPr txBox="1"/>
            <p:nvPr/>
          </p:nvSpPr>
          <p:spPr>
            <a:xfrm>
              <a:off x="6300769" y="2482950"/>
              <a:ext cx="2184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Adds carry in</a:t>
              </a:r>
            </a:p>
          </p:txBody>
        </p:sp>
        <p:cxnSp>
          <p:nvCxnSpPr>
            <p:cNvPr id="26" name="Straight Arrow Connector 25"/>
            <p:cNvCxnSpPr>
              <a:stCxn id="25" idx="1"/>
            </p:cNvCxnSpPr>
            <p:nvPr/>
          </p:nvCxnSpPr>
          <p:spPr>
            <a:xfrm flipH="1">
              <a:off x="6129215" y="2713783"/>
              <a:ext cx="171554" cy="60284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94080" y="1280160"/>
            <a:ext cx="116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Addend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4080" y="1625600"/>
            <a:ext cx="114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Augend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1120" y="1442720"/>
            <a:ext cx="7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81120" y="36322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33433" y="1977227"/>
            <a:ext cx="2011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(sum of 3 bits)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79861" y="2627948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Carry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52017" y="1281333"/>
            <a:ext cx="1543983" cy="2290298"/>
          </a:xfrm>
          <a:prstGeom prst="roundRect">
            <a:avLst/>
          </a:prstGeom>
          <a:solidFill>
            <a:srgbClr val="FFFF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Half adder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786E1-5CCD-774E-A76D-091DE44AF074}"/>
              </a:ext>
            </a:extLst>
          </p:cNvPr>
          <p:cNvSpPr txBox="1"/>
          <p:nvPr/>
        </p:nvSpPr>
        <p:spPr>
          <a:xfrm>
            <a:off x="512492" y="5920905"/>
            <a:ext cx="8119017" cy="400110"/>
          </a:xfrm>
          <a:prstGeom prst="rect">
            <a:avLst/>
          </a:prstGeom>
          <a:noFill/>
          <a:ln w="28575">
            <a:solidFill>
              <a:srgbClr val="008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F00"/>
                </a:solidFill>
              </a:rPr>
              <a:t>If XOR gate built using 8 CMOS transistors, then full adder has 28 transistors.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24014B-5869-EF46-A17D-F38B2F09429E}"/>
              </a:ext>
            </a:extLst>
          </p:cNvPr>
          <p:cNvSpPr txBox="1"/>
          <p:nvPr/>
        </p:nvSpPr>
        <p:spPr>
          <a:xfrm>
            <a:off x="7265741" y="3472051"/>
            <a:ext cx="163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(carry out from 3 bits)</a:t>
            </a:r>
          </a:p>
        </p:txBody>
      </p:sp>
    </p:spTree>
    <p:extLst>
      <p:ext uri="{BB962C8B-B14F-4D97-AF65-F5344CB8AC3E}">
        <p14:creationId xmlns:p14="http://schemas.microsoft.com/office/powerpoint/2010/main" val="3635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 animBg="1"/>
      <p:bldP spid="23" grpId="1" build="allAtOnce" animBg="1"/>
      <p:bldP spid="28" grpId="0"/>
      <p:bldP spid="29" grpId="0"/>
      <p:bldP spid="30" grpId="0"/>
      <p:bldP spid="31" grpId="0"/>
      <p:bldP spid="35" grpId="0"/>
      <p:bldP spid="36" grpId="0" build="allAtOnce" animBg="1"/>
      <p:bldP spid="36" grpId="1" build="allAtOnce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“active” for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For external inputs to a logic circuit</a:t>
            </a:r>
            <a:r>
              <a:rPr lang="en-US" dirty="0"/>
              <a:t> we can adopt a view of active high/low with respect to the </a:t>
            </a:r>
            <a:r>
              <a:rPr lang="en-US" dirty="0">
                <a:solidFill>
                  <a:srgbClr val="0000FF"/>
                </a:solidFill>
              </a:rPr>
              <a:t>user’s assertion action</a:t>
            </a:r>
          </a:p>
          <a:p>
            <a:r>
              <a:rPr lang="en-US" dirty="0"/>
              <a:t>Typically, </a:t>
            </a:r>
            <a:r>
              <a:rPr lang="en-US" i="1" dirty="0">
                <a:solidFill>
                  <a:srgbClr val="0000FF"/>
                </a:solidFill>
              </a:rPr>
              <a:t>push</a:t>
            </a:r>
            <a:r>
              <a:rPr lang="en-US" dirty="0">
                <a:solidFill>
                  <a:srgbClr val="0000FF"/>
                </a:solidFill>
              </a:rPr>
              <a:t> the button is assertion</a:t>
            </a:r>
            <a:r>
              <a:rPr lang="en-US" dirty="0"/>
              <a:t> and “active”</a:t>
            </a:r>
          </a:p>
          <a:p>
            <a:r>
              <a:rPr lang="en-US" dirty="0"/>
              <a:t>What voltage level is generated by asserting the button?</a:t>
            </a:r>
          </a:p>
          <a:p>
            <a:pPr lvl="1"/>
            <a:r>
              <a:rPr lang="en-US" dirty="0"/>
              <a:t>If low voltage w/ push, then user input is </a:t>
            </a:r>
            <a:r>
              <a:rPr lang="en-US" dirty="0">
                <a:solidFill>
                  <a:srgbClr val="0000FF"/>
                </a:solidFill>
              </a:rPr>
              <a:t>Active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Low</a:t>
            </a:r>
          </a:p>
          <a:p>
            <a:pPr lvl="1"/>
            <a:r>
              <a:rPr lang="en-US" dirty="0"/>
              <a:t>If high voltage with push, then </a:t>
            </a:r>
            <a:r>
              <a:rPr lang="en-US" dirty="0">
                <a:solidFill>
                  <a:srgbClr val="0000FF"/>
                </a:solidFill>
              </a:rPr>
              <a:t>Active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High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55DD-01AD-4E42-BF80-D047435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5281-1EE7-BF47-8FA9-9F898FD0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1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adder constructed via </a:t>
            </a:r>
            <a:r>
              <a:rPr lang="en-US" i="1" dirty="0">
                <a:solidFill>
                  <a:srgbClr val="0432FF"/>
                </a:solidFill>
              </a:rPr>
              <a:t>replication</a:t>
            </a:r>
          </a:p>
        </p:txBody>
      </p:sp>
      <p:pic>
        <p:nvPicPr>
          <p:cNvPr id="4" name="Content Placeholder 3" descr="4-bit-adder 2048 pix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67" b="-1586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79213" y="1211590"/>
            <a:ext cx="818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Input 4-bit addend A</a:t>
            </a:r>
            <a:r>
              <a:rPr lang="en-US" sz="2800" baseline="-25000" dirty="0"/>
              <a:t>3</a:t>
            </a:r>
            <a:r>
              <a:rPr lang="en-US" sz="2800" dirty="0"/>
              <a:t>A</a:t>
            </a:r>
            <a:r>
              <a:rPr lang="en-US" sz="2800" baseline="-25000" dirty="0"/>
              <a:t>2</a:t>
            </a:r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A</a:t>
            </a:r>
            <a:r>
              <a:rPr lang="en-US" sz="2800" baseline="-25000" dirty="0"/>
              <a:t>0</a:t>
            </a:r>
            <a:r>
              <a:rPr lang="en-US" sz="2800" dirty="0"/>
              <a:t> and augend</a:t>
            </a:r>
            <a:r>
              <a:rPr lang="en-US" sz="2800" baseline="-25000" dirty="0"/>
              <a:t> </a:t>
            </a:r>
            <a:r>
              <a:rPr lang="en-US" sz="2800" dirty="0"/>
              <a:t>B</a:t>
            </a:r>
            <a:r>
              <a:rPr lang="en-US" sz="2800" baseline="-25000" dirty="0"/>
              <a:t>3</a:t>
            </a:r>
            <a:r>
              <a:rPr lang="en-US" sz="2800" dirty="0"/>
              <a:t>B</a:t>
            </a:r>
            <a:r>
              <a:rPr lang="en-US" sz="2800" baseline="-25000" dirty="0"/>
              <a:t>2</a:t>
            </a:r>
            <a:r>
              <a:rPr lang="en-US" sz="2800" dirty="0"/>
              <a:t>B</a:t>
            </a:r>
            <a:r>
              <a:rPr lang="en-US" sz="2800" baseline="-25000" dirty="0"/>
              <a:t>1</a:t>
            </a:r>
            <a:r>
              <a:rPr lang="en-US" sz="2800" dirty="0"/>
              <a:t>B</a:t>
            </a:r>
            <a:r>
              <a:rPr lang="en-US" sz="2800" baseline="-25000" dirty="0"/>
              <a:t>0</a:t>
            </a:r>
            <a:r>
              <a:rPr lang="en-US" sz="2800" dirty="0"/>
              <a:t>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2010" y="5450840"/>
            <a:ext cx="470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4-bit sum S</a:t>
            </a:r>
            <a:r>
              <a:rPr lang="en-US" sz="2800" baseline="-25000" dirty="0"/>
              <a:t>3</a:t>
            </a:r>
            <a:r>
              <a:rPr lang="en-US" sz="2800" dirty="0"/>
              <a:t>S</a:t>
            </a:r>
            <a:r>
              <a:rPr lang="en-US" sz="2800" baseline="-25000" dirty="0"/>
              <a:t>2</a:t>
            </a:r>
            <a:r>
              <a:rPr lang="en-US" sz="2800" dirty="0"/>
              <a:t>S</a:t>
            </a:r>
            <a:r>
              <a:rPr lang="en-US" sz="2800" baseline="-25000" dirty="0"/>
              <a:t>1</a:t>
            </a:r>
            <a:r>
              <a:rPr lang="en-US" sz="2800" dirty="0"/>
              <a:t>S</a:t>
            </a:r>
            <a:r>
              <a:rPr lang="en-US" sz="2800" baseline="-25000" dirty="0"/>
              <a:t>0</a:t>
            </a:r>
            <a:r>
              <a:rPr lang="en-US" sz="2800" dirty="0"/>
              <a:t> output here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4515" y="1954828"/>
            <a:ext cx="615553" cy="317215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baseline="-25000" dirty="0"/>
              <a:t>0</a:t>
            </a:r>
            <a:r>
              <a:rPr lang="en-US" sz="2800" dirty="0"/>
              <a:t> carry in input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5" y="1954828"/>
            <a:ext cx="615553" cy="304711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baseline="-25000" dirty="0"/>
              <a:t>3</a:t>
            </a:r>
            <a:r>
              <a:rPr lang="en-US" sz="2800" dirty="0"/>
              <a:t> carry output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45920" y="5450840"/>
            <a:ext cx="85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6590" y="5450840"/>
            <a:ext cx="695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LSB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882650" y="1915160"/>
            <a:ext cx="7823615" cy="1621790"/>
            <a:chOff x="844550" y="2245360"/>
            <a:chExt cx="7823615" cy="1621790"/>
          </a:xfrm>
        </p:grpSpPr>
        <p:grpSp>
          <p:nvGrpSpPr>
            <p:cNvPr id="30" name="Group 29"/>
            <p:cNvGrpSpPr/>
            <p:nvPr/>
          </p:nvGrpSpPr>
          <p:grpSpPr>
            <a:xfrm>
              <a:off x="7735570" y="3665237"/>
              <a:ext cx="932595" cy="180749"/>
              <a:chOff x="7735570" y="3665237"/>
              <a:chExt cx="932595" cy="180749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>
                <a:off x="7735570" y="3665237"/>
                <a:ext cx="932595" cy="294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735570" y="3665237"/>
                <a:ext cx="0" cy="18074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8002270" y="3665237"/>
                <a:ext cx="0" cy="18074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844550" y="2245360"/>
              <a:ext cx="7575514" cy="1621790"/>
              <a:chOff x="844550" y="2245360"/>
              <a:chExt cx="7575514" cy="16217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921500" y="2245360"/>
                <a:ext cx="1498564" cy="1621790"/>
                <a:chOff x="6921500" y="2245360"/>
                <a:chExt cx="1498564" cy="1621790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8153364" y="2245360"/>
                  <a:ext cx="264160" cy="563879"/>
                  <a:chOff x="8153364" y="2245360"/>
                  <a:chExt cx="264160" cy="563879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>
                    <a:off x="8417524" y="2245360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>
                    <a:off x="8153364" y="2250439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6921500" y="251460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7188200" y="264795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6921500" y="2514600"/>
                  <a:ext cx="0" cy="1352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7194550" y="2641600"/>
                  <a:ext cx="0" cy="1225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4895850" y="2245360"/>
                <a:ext cx="1498564" cy="1621790"/>
                <a:chOff x="6921500" y="2245360"/>
                <a:chExt cx="1498564" cy="162179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8153364" y="2245360"/>
                  <a:ext cx="264160" cy="563879"/>
                  <a:chOff x="8153364" y="2245360"/>
                  <a:chExt cx="264160" cy="563879"/>
                </a:xfrm>
              </p:grpSpPr>
              <p:cxnSp>
                <p:nvCxnSpPr>
                  <p:cNvPr id="57" name="Straight Connector 56"/>
                  <p:cNvCxnSpPr/>
                  <p:nvPr/>
                </p:nvCxnSpPr>
                <p:spPr>
                  <a:xfrm>
                    <a:off x="8417524" y="2245360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8153364" y="2250439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6921500" y="251460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7188200" y="264795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921500" y="2514600"/>
                  <a:ext cx="0" cy="1352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7194550" y="2641600"/>
                  <a:ext cx="10498" cy="1225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/>
            </p:nvGrpSpPr>
            <p:grpSpPr>
              <a:xfrm>
                <a:off x="2870200" y="2245360"/>
                <a:ext cx="1498564" cy="1621790"/>
                <a:chOff x="6921500" y="2245360"/>
                <a:chExt cx="1498564" cy="162179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8153364" y="2245360"/>
                  <a:ext cx="264160" cy="563879"/>
                  <a:chOff x="8153364" y="2245360"/>
                  <a:chExt cx="264160" cy="563879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8417524" y="2245360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8153364" y="2250439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921500" y="251460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7188200" y="264795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6921500" y="2514600"/>
                  <a:ext cx="0" cy="1352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7194550" y="2641600"/>
                  <a:ext cx="0" cy="1225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844550" y="2245360"/>
                <a:ext cx="1498564" cy="1621790"/>
                <a:chOff x="6921500" y="2245360"/>
                <a:chExt cx="1498564" cy="1621790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8153364" y="2245360"/>
                  <a:ext cx="264160" cy="563879"/>
                  <a:chOff x="8153364" y="2245360"/>
                  <a:chExt cx="264160" cy="563879"/>
                </a:xfrm>
              </p:grpSpPr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8417524" y="2245360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8153364" y="2250439"/>
                    <a:ext cx="0" cy="5588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/>
                <p:cNvCxnSpPr/>
                <p:nvPr/>
              </p:nvCxnSpPr>
              <p:spPr>
                <a:xfrm flipH="1">
                  <a:off x="6921500" y="251460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7188200" y="2647950"/>
                  <a:ext cx="1231864" cy="63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921500" y="2514600"/>
                  <a:ext cx="0" cy="1352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7194550" y="2641600"/>
                  <a:ext cx="0" cy="122555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6" name="Group 185"/>
          <p:cNvGrpSpPr/>
          <p:nvPr/>
        </p:nvGrpSpPr>
        <p:grpSpPr>
          <a:xfrm>
            <a:off x="1443273" y="3056448"/>
            <a:ext cx="6858294" cy="442402"/>
            <a:chOff x="1405173" y="3335848"/>
            <a:chExt cx="6858294" cy="44240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8263467" y="3335866"/>
              <a:ext cx="0" cy="442384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7484533" y="3462865"/>
              <a:ext cx="778934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7467563" y="3462865"/>
              <a:ext cx="0" cy="315385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248315" y="3335860"/>
              <a:ext cx="0" cy="442384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469381" y="3462859"/>
              <a:ext cx="778934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452411" y="3462859"/>
              <a:ext cx="0" cy="315385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224696" y="3335854"/>
              <a:ext cx="0" cy="442384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445762" y="3462853"/>
              <a:ext cx="778934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428792" y="3462853"/>
              <a:ext cx="0" cy="315385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201077" y="3335848"/>
              <a:ext cx="0" cy="442384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422143" y="3462847"/>
              <a:ext cx="778934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405173" y="3462847"/>
              <a:ext cx="0" cy="315385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036851" y="4102106"/>
            <a:ext cx="6195799" cy="245526"/>
            <a:chOff x="998751" y="4267206"/>
            <a:chExt cx="6195799" cy="24552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7061141" y="4267224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7188140" y="4385756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061141" y="4394200"/>
              <a:ext cx="133409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045989" y="4267218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172988" y="4385750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045989" y="4394194"/>
              <a:ext cx="133409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22370" y="4267212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149369" y="4385744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022370" y="4394188"/>
              <a:ext cx="133409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98751" y="4267206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125750" y="4385738"/>
              <a:ext cx="0" cy="126976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998751" y="4394182"/>
              <a:ext cx="133409" cy="0"/>
            </a:xfrm>
            <a:prstGeom prst="line">
              <a:avLst/>
            </a:prstGeom>
            <a:ln w="5715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7505663" y="4089424"/>
            <a:ext cx="668867" cy="1202243"/>
            <a:chOff x="7467563" y="4267224"/>
            <a:chExt cx="668867" cy="1202243"/>
          </a:xfrm>
        </p:grpSpPr>
        <p:grpSp>
          <p:nvGrpSpPr>
            <p:cNvPr id="120" name="Group 119"/>
            <p:cNvGrpSpPr/>
            <p:nvPr/>
          </p:nvGrpSpPr>
          <p:grpSpPr>
            <a:xfrm>
              <a:off x="7467563" y="4267224"/>
              <a:ext cx="133409" cy="261326"/>
              <a:chOff x="7467563" y="4267224"/>
              <a:chExt cx="133409" cy="261326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7467563" y="4402644"/>
                <a:ext cx="133409" cy="0"/>
              </a:xfrm>
              <a:prstGeom prst="line">
                <a:avLst/>
              </a:prstGeom>
              <a:ln w="57150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594574" y="4267224"/>
                <a:ext cx="0" cy="125860"/>
              </a:xfrm>
              <a:prstGeom prst="line">
                <a:avLst/>
              </a:prstGeom>
              <a:ln w="57150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7467563" y="4402690"/>
                <a:ext cx="0" cy="125860"/>
              </a:xfrm>
              <a:prstGeom prst="line">
                <a:avLst/>
              </a:prstGeom>
              <a:ln w="57150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/>
            <p:cNvCxnSpPr/>
            <p:nvPr/>
          </p:nvCxnSpPr>
          <p:spPr>
            <a:xfrm>
              <a:off x="8136430" y="4267224"/>
              <a:ext cx="0" cy="1202243"/>
            </a:xfrm>
            <a:prstGeom prst="line">
              <a:avLst/>
            </a:prstGeom>
            <a:ln w="57150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5754370" y="3356201"/>
            <a:ext cx="1607397" cy="1605267"/>
            <a:chOff x="5716270" y="3597501"/>
            <a:chExt cx="1607397" cy="1605267"/>
          </a:xfrm>
        </p:grpSpPr>
        <p:grpSp>
          <p:nvGrpSpPr>
            <p:cNvPr id="31" name="Group 30"/>
            <p:cNvGrpSpPr/>
            <p:nvPr/>
          </p:nvGrpSpPr>
          <p:grpSpPr>
            <a:xfrm>
              <a:off x="5716270" y="3597501"/>
              <a:ext cx="932595" cy="180749"/>
              <a:chOff x="7735570" y="3597501"/>
              <a:chExt cx="932595" cy="18074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H="1">
                <a:off x="7735570" y="3597501"/>
                <a:ext cx="932595" cy="2949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735570" y="3597501"/>
                <a:ext cx="0" cy="180749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002270" y="3597501"/>
                <a:ext cx="0" cy="180749"/>
              </a:xfrm>
              <a:prstGeom prst="line">
                <a:avLst/>
              </a:prstGeom>
              <a:ln w="5715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Connector 133"/>
            <p:cNvCxnSpPr/>
            <p:nvPr/>
          </p:nvCxnSpPr>
          <p:spPr>
            <a:xfrm>
              <a:off x="6648865" y="3597501"/>
              <a:ext cx="0" cy="1596782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6648865" y="5190072"/>
              <a:ext cx="67480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7323667" y="4936067"/>
              <a:ext cx="0" cy="266701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490511" y="4089418"/>
            <a:ext cx="668867" cy="1202243"/>
            <a:chOff x="7467563" y="4267224"/>
            <a:chExt cx="668867" cy="1202243"/>
          </a:xfrm>
        </p:grpSpPr>
        <p:grpSp>
          <p:nvGrpSpPr>
            <p:cNvPr id="169" name="Group 168"/>
            <p:cNvGrpSpPr/>
            <p:nvPr/>
          </p:nvGrpSpPr>
          <p:grpSpPr>
            <a:xfrm>
              <a:off x="7467563" y="4267224"/>
              <a:ext cx="133409" cy="261326"/>
              <a:chOff x="7467563" y="4267224"/>
              <a:chExt cx="133409" cy="261326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7467563" y="4402644"/>
                <a:ext cx="133409" cy="0"/>
              </a:xfrm>
              <a:prstGeom prst="line">
                <a:avLst/>
              </a:prstGeom>
              <a:ln w="57150">
                <a:solidFill>
                  <a:srgbClr val="66006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594574" y="4267224"/>
                <a:ext cx="0" cy="125860"/>
              </a:xfrm>
              <a:prstGeom prst="line">
                <a:avLst/>
              </a:prstGeom>
              <a:ln w="57150">
                <a:solidFill>
                  <a:srgbClr val="66006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467563" y="4402690"/>
                <a:ext cx="0" cy="125860"/>
              </a:xfrm>
              <a:prstGeom prst="line">
                <a:avLst/>
              </a:prstGeom>
              <a:ln w="57150">
                <a:solidFill>
                  <a:srgbClr val="66006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Straight Connector 169"/>
            <p:cNvCxnSpPr/>
            <p:nvPr/>
          </p:nvCxnSpPr>
          <p:spPr>
            <a:xfrm>
              <a:off x="8136430" y="4267224"/>
              <a:ext cx="0" cy="1202243"/>
            </a:xfrm>
            <a:prstGeom prst="line">
              <a:avLst/>
            </a:prstGeom>
            <a:ln w="57150"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3730751" y="3318095"/>
            <a:ext cx="1607397" cy="1643373"/>
            <a:chOff x="5716270" y="3597501"/>
            <a:chExt cx="1607397" cy="1643373"/>
          </a:xfrm>
        </p:grpSpPr>
        <p:grpSp>
          <p:nvGrpSpPr>
            <p:cNvPr id="141" name="Group 140"/>
            <p:cNvGrpSpPr/>
            <p:nvPr/>
          </p:nvGrpSpPr>
          <p:grpSpPr>
            <a:xfrm>
              <a:off x="5716270" y="3597501"/>
              <a:ext cx="932595" cy="180749"/>
              <a:chOff x="7735570" y="3597501"/>
              <a:chExt cx="932595" cy="180749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 flipH="1">
                <a:off x="7735570" y="3597501"/>
                <a:ext cx="932595" cy="29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735570" y="3597501"/>
                <a:ext cx="0" cy="1807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8002270" y="3597501"/>
                <a:ext cx="0" cy="1807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Straight Connector 141"/>
            <p:cNvCxnSpPr/>
            <p:nvPr/>
          </p:nvCxnSpPr>
          <p:spPr>
            <a:xfrm>
              <a:off x="6648865" y="3597501"/>
              <a:ext cx="0" cy="164337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6648865" y="5240874"/>
              <a:ext cx="674802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323667" y="4936067"/>
              <a:ext cx="0" cy="29632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/>
        </p:nvGrpSpPr>
        <p:grpSpPr>
          <a:xfrm>
            <a:off x="3466892" y="4089412"/>
            <a:ext cx="668867" cy="1202243"/>
            <a:chOff x="7467563" y="4267224"/>
            <a:chExt cx="668867" cy="1202243"/>
          </a:xfrm>
        </p:grpSpPr>
        <p:grpSp>
          <p:nvGrpSpPr>
            <p:cNvPr id="175" name="Group 174"/>
            <p:cNvGrpSpPr/>
            <p:nvPr/>
          </p:nvGrpSpPr>
          <p:grpSpPr>
            <a:xfrm>
              <a:off x="7467563" y="4267224"/>
              <a:ext cx="133409" cy="261326"/>
              <a:chOff x="7467563" y="4267224"/>
              <a:chExt cx="133409" cy="261326"/>
            </a:xfrm>
          </p:grpSpPr>
          <p:cxnSp>
            <p:nvCxnSpPr>
              <p:cNvPr id="177" name="Straight Connector 176"/>
              <p:cNvCxnSpPr/>
              <p:nvPr/>
            </p:nvCxnSpPr>
            <p:spPr>
              <a:xfrm>
                <a:off x="7467563" y="4402644"/>
                <a:ext cx="133409" cy="0"/>
              </a:xfrm>
              <a:prstGeom prst="line">
                <a:avLst/>
              </a:prstGeom>
              <a:ln w="57150">
                <a:solidFill>
                  <a:srgbClr val="CCFFC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7594574" y="4267224"/>
                <a:ext cx="0" cy="125860"/>
              </a:xfrm>
              <a:prstGeom prst="line">
                <a:avLst/>
              </a:prstGeom>
              <a:ln w="57150">
                <a:solidFill>
                  <a:srgbClr val="CCFFC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7467563" y="4402690"/>
                <a:ext cx="0" cy="125860"/>
              </a:xfrm>
              <a:prstGeom prst="line">
                <a:avLst/>
              </a:prstGeom>
              <a:ln w="57150">
                <a:solidFill>
                  <a:srgbClr val="CCFFCC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Straight Connector 175"/>
            <p:cNvCxnSpPr/>
            <p:nvPr/>
          </p:nvCxnSpPr>
          <p:spPr>
            <a:xfrm>
              <a:off x="8136430" y="4267224"/>
              <a:ext cx="0" cy="1202243"/>
            </a:xfrm>
            <a:prstGeom prst="line">
              <a:avLst/>
            </a:prstGeom>
            <a:ln w="57150">
              <a:solidFill>
                <a:srgbClr val="CCFF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1707132" y="3330789"/>
            <a:ext cx="1607397" cy="1617972"/>
            <a:chOff x="5716270" y="3597501"/>
            <a:chExt cx="1607397" cy="1617972"/>
          </a:xfrm>
        </p:grpSpPr>
        <p:grpSp>
          <p:nvGrpSpPr>
            <p:cNvPr id="149" name="Group 148"/>
            <p:cNvGrpSpPr/>
            <p:nvPr/>
          </p:nvGrpSpPr>
          <p:grpSpPr>
            <a:xfrm>
              <a:off x="5716270" y="3597501"/>
              <a:ext cx="932595" cy="180749"/>
              <a:chOff x="7735570" y="3597501"/>
              <a:chExt cx="932595" cy="180749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>
                <a:off x="7735570" y="3597501"/>
                <a:ext cx="932595" cy="2949"/>
              </a:xfrm>
              <a:prstGeom prst="line">
                <a:avLst/>
              </a:prstGeom>
              <a:ln w="5715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735570" y="3597501"/>
                <a:ext cx="0" cy="180749"/>
              </a:xfrm>
              <a:prstGeom prst="line">
                <a:avLst/>
              </a:prstGeom>
              <a:ln w="5715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8002270" y="3597501"/>
                <a:ext cx="0" cy="180749"/>
              </a:xfrm>
              <a:prstGeom prst="line">
                <a:avLst/>
              </a:prstGeom>
              <a:ln w="5715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/>
            <p:cNvCxnSpPr/>
            <p:nvPr/>
          </p:nvCxnSpPr>
          <p:spPr>
            <a:xfrm>
              <a:off x="6648865" y="3597501"/>
              <a:ext cx="0" cy="1617972"/>
            </a:xfrm>
            <a:prstGeom prst="line">
              <a:avLst/>
            </a:prstGeom>
            <a:ln w="5715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648865" y="5215473"/>
              <a:ext cx="674802" cy="0"/>
            </a:xfrm>
            <a:prstGeom prst="line">
              <a:avLst/>
            </a:prstGeom>
            <a:ln w="5715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7323667" y="4936067"/>
              <a:ext cx="0" cy="279406"/>
            </a:xfrm>
            <a:prstGeom prst="line">
              <a:avLst/>
            </a:prstGeom>
            <a:ln w="5715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1443273" y="4089406"/>
            <a:ext cx="668867" cy="1202243"/>
            <a:chOff x="7467563" y="4267224"/>
            <a:chExt cx="668867" cy="1202243"/>
          </a:xfrm>
        </p:grpSpPr>
        <p:grpSp>
          <p:nvGrpSpPr>
            <p:cNvPr id="181" name="Group 180"/>
            <p:cNvGrpSpPr/>
            <p:nvPr/>
          </p:nvGrpSpPr>
          <p:grpSpPr>
            <a:xfrm>
              <a:off x="7467563" y="4267224"/>
              <a:ext cx="133409" cy="261326"/>
              <a:chOff x="7467563" y="4267224"/>
              <a:chExt cx="133409" cy="261326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>
                <a:off x="7467563" y="4402644"/>
                <a:ext cx="133409" cy="0"/>
              </a:xfrm>
              <a:prstGeom prst="line">
                <a:avLst/>
              </a:prstGeom>
              <a:ln w="571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7594574" y="4267224"/>
                <a:ext cx="0" cy="125860"/>
              </a:xfrm>
              <a:prstGeom prst="line">
                <a:avLst/>
              </a:prstGeom>
              <a:ln w="571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7467563" y="4402690"/>
                <a:ext cx="0" cy="125860"/>
              </a:xfrm>
              <a:prstGeom prst="line">
                <a:avLst/>
              </a:prstGeom>
              <a:ln w="571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Connector 181"/>
            <p:cNvCxnSpPr/>
            <p:nvPr/>
          </p:nvCxnSpPr>
          <p:spPr>
            <a:xfrm>
              <a:off x="8136430" y="4267224"/>
              <a:ext cx="0" cy="1202243"/>
            </a:xfrm>
            <a:prstGeom prst="line">
              <a:avLst/>
            </a:prstGeom>
            <a:ln w="57150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624575" y="3470483"/>
            <a:ext cx="674802" cy="1482500"/>
            <a:chOff x="586475" y="3597483"/>
            <a:chExt cx="674802" cy="1482500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586475" y="3597483"/>
              <a:ext cx="0" cy="1465566"/>
            </a:xfrm>
            <a:prstGeom prst="line">
              <a:avLst/>
            </a:prstGeom>
            <a:ln w="57150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86475" y="5079983"/>
              <a:ext cx="674802" cy="0"/>
            </a:xfrm>
            <a:prstGeom prst="line">
              <a:avLst/>
            </a:prstGeom>
            <a:ln w="57150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1261277" y="4936049"/>
              <a:ext cx="0" cy="127000"/>
            </a:xfrm>
            <a:prstGeom prst="line">
              <a:avLst/>
            </a:prstGeom>
            <a:ln w="57150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80311" y="6043739"/>
            <a:ext cx="472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Circuit propagation delay (units of gate delays) 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5393" y="5965454"/>
            <a:ext cx="186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1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rgbClr val="660066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5</a:t>
            </a:r>
            <a:r>
              <a:rPr lang="en-US" dirty="0"/>
              <a:t> </a:t>
            </a:r>
            <a:r>
              <a:rPr lang="en-US" dirty="0">
                <a:solidFill>
                  <a:srgbClr val="CCFFCC"/>
                </a:solidFill>
              </a:rPr>
              <a:t>6</a:t>
            </a:r>
            <a:r>
              <a:rPr lang="en-US" dirty="0"/>
              <a:t> </a:t>
            </a:r>
            <a:r>
              <a:rPr lang="en-US" dirty="0">
                <a:solidFill>
                  <a:srgbClr val="000090"/>
                </a:solidFill>
              </a:rPr>
              <a:t>7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8</a:t>
            </a:r>
            <a:r>
              <a:rPr lang="en-US" dirty="0"/>
              <a:t> </a:t>
            </a:r>
            <a:r>
              <a:rPr lang="en-US" sz="2400" b="1" dirty="0">
                <a:solidFill>
                  <a:srgbClr val="3366FF"/>
                </a:solidFill>
              </a:rPr>
              <a:t>9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172</a:t>
            </a:fld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58CA764-B1DA-3748-9275-17828F580077}"/>
              </a:ext>
            </a:extLst>
          </p:cNvPr>
          <p:cNvSpPr txBox="1"/>
          <p:nvPr/>
        </p:nvSpPr>
        <p:spPr>
          <a:xfrm>
            <a:off x="2675263" y="6367340"/>
            <a:ext cx="379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F00"/>
                </a:solidFill>
              </a:rPr>
              <a:t>Circuit has 4 x 28 = 112 transistors</a:t>
            </a:r>
          </a:p>
        </p:txBody>
      </p:sp>
    </p:spTree>
    <p:extLst>
      <p:ext uri="{BB962C8B-B14F-4D97-AF65-F5344CB8AC3E}">
        <p14:creationId xmlns:p14="http://schemas.microsoft.com/office/powerpoint/2010/main" val="40069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5" grpId="0"/>
      <p:bldP spid="16" grpId="0"/>
      <p:bldP spid="1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64-bit ripple-carry adder</a:t>
            </a:r>
          </a:p>
        </p:txBody>
      </p:sp>
      <p:pic>
        <p:nvPicPr>
          <p:cNvPr id="4" name="Picture 3" descr="4-bit-a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12" y="3615752"/>
            <a:ext cx="506845" cy="211351"/>
          </a:xfrm>
          <a:prstGeom prst="rect">
            <a:avLst/>
          </a:prstGeom>
          <a:ln w="28575" cmpd="sng">
            <a:solidFill>
              <a:srgbClr val="0000FF"/>
            </a:solidFill>
          </a:ln>
        </p:spPr>
      </p:pic>
      <p:pic>
        <p:nvPicPr>
          <p:cNvPr id="37" name="Picture 36" descr="4-bit-adder 2048 pi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12"/>
            <a:ext cx="8213558" cy="3429000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grpSp>
        <p:nvGrpSpPr>
          <p:cNvPr id="38" name="Group 37"/>
          <p:cNvGrpSpPr/>
          <p:nvPr/>
        </p:nvGrpSpPr>
        <p:grpSpPr>
          <a:xfrm>
            <a:off x="697782" y="3616072"/>
            <a:ext cx="7475233" cy="215831"/>
            <a:chOff x="697782" y="3616072"/>
            <a:chExt cx="7475233" cy="215831"/>
          </a:xfrm>
        </p:grpSpPr>
        <p:pic>
          <p:nvPicPr>
            <p:cNvPr id="21" name="Picture 20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170" y="361607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2" name="Picture 21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428" y="361639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3" name="Picture 22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686" y="361671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4" name="Picture 23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944" y="361703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5" name="Picture 24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202" y="361735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6" name="Picture 25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460" y="361767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7" name="Picture 26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718" y="361799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8" name="Picture 27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976" y="361831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29" name="Picture 28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34" y="361863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0" name="Picture 29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492" y="361895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1" name="Picture 30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750" y="361927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2" name="Picture 31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008" y="361959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3" name="Picture 32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266" y="361991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4" name="Picture 33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24" y="362023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pic>
          <p:nvPicPr>
            <p:cNvPr id="35" name="Picture 34" descr="4-bit-add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782" y="3620552"/>
              <a:ext cx="506845" cy="211351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1416679" y="1417638"/>
            <a:ext cx="6310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Replicate 4-bit ripple carry adder 16 times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43410F-C9B8-3D48-9DC7-5C3A8D7B09CC}"/>
              </a:ext>
            </a:extLst>
          </p:cNvPr>
          <p:cNvSpPr txBox="1"/>
          <p:nvPr/>
        </p:nvSpPr>
        <p:spPr>
          <a:xfrm>
            <a:off x="2734029" y="5816106"/>
            <a:ext cx="367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F00"/>
                </a:solidFill>
              </a:rPr>
              <a:t>Circuit uses 1792 transistors</a:t>
            </a:r>
          </a:p>
        </p:txBody>
      </p:sp>
    </p:spTree>
    <p:extLst>
      <p:ext uri="{BB962C8B-B14F-4D97-AF65-F5344CB8AC3E}">
        <p14:creationId xmlns:p14="http://schemas.microsoft.com/office/powerpoint/2010/main" val="16452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96296E-6 L 0.44636 0.0025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09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03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 02 due Thursday, Jan 25</a:t>
            </a:r>
          </a:p>
          <a:p>
            <a:r>
              <a:rPr lang="en-US" dirty="0"/>
              <a:t>Read chapter 4 for this week;</a:t>
            </a:r>
            <a:br>
              <a:rPr lang="en-US" dirty="0"/>
            </a:br>
            <a:r>
              <a:rPr lang="en-US" dirty="0"/>
              <a:t>read chapter 3 for next week</a:t>
            </a:r>
          </a:p>
          <a:p>
            <a:r>
              <a:rPr lang="en-US" dirty="0"/>
              <a:t>Lab 03 is issuing this week, due next week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9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 a DRC environment for midterm</a:t>
            </a:r>
          </a:p>
          <a:p>
            <a:pPr lvl="1"/>
            <a:r>
              <a:rPr lang="en-US" dirty="0"/>
              <a:t>Provide me your Letter of Accommodation by Wednesday, Jan. 31</a:t>
            </a:r>
          </a:p>
          <a:p>
            <a:pPr lvl="1"/>
            <a:r>
              <a:rPr lang="en-US" dirty="0"/>
              <a:t>Request DRC evening time for Feb. 06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38200" y="3581399"/>
            <a:ext cx="7620000" cy="2704165"/>
          </a:xfrm>
        </p:spPr>
        <p:txBody>
          <a:bodyPr/>
          <a:lstStyle/>
          <a:p>
            <a:r>
              <a:rPr lang="en-US" sz="2400" dirty="0"/>
              <a:t>It’s 2018.01.24 all over again.</a:t>
            </a:r>
          </a:p>
          <a:p>
            <a:pPr algn="r"/>
            <a:br>
              <a:rPr lang="en-US" sz="2400" dirty="0"/>
            </a:br>
            <a:r>
              <a:rPr lang="en-US" i="1" dirty="0"/>
              <a:t>We Can Remember It for You Wholesale</a:t>
            </a:r>
            <a:endParaRPr lang="en-US" sz="2400" i="1" dirty="0"/>
          </a:p>
          <a:p>
            <a:pPr algn="r"/>
            <a:r>
              <a:rPr lang="en-US" sz="2400" dirty="0"/>
              <a:t>by Philip K. Dick</a:t>
            </a:r>
          </a:p>
          <a:p>
            <a:pPr algn="r"/>
            <a:r>
              <a:rPr lang="en-US" sz="1800" dirty="0"/>
              <a:t>Appeared in the April 1966 edition of</a:t>
            </a:r>
          </a:p>
          <a:p>
            <a:pPr algn="r"/>
            <a:r>
              <a:rPr lang="en-US" sz="1800" dirty="0"/>
              <a:t>The Magazine of Fantasy and Science Fiction.</a:t>
            </a:r>
          </a:p>
          <a:p>
            <a:pPr algn="r"/>
            <a:r>
              <a:rPr lang="en-US" sz="1800" dirty="0"/>
              <a:t>Short story that inspired the movie </a:t>
            </a:r>
            <a:r>
              <a:rPr lang="en-US" sz="1800" i="1" dirty="0"/>
              <a:t>Total Recall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200" y="1443038"/>
            <a:ext cx="8305800" cy="1600200"/>
          </a:xfrm>
        </p:spPr>
        <p:txBody>
          <a:bodyPr/>
          <a:lstStyle/>
          <a:p>
            <a:r>
              <a:rPr lang="en-US" dirty="0"/>
              <a:t>Lecture 07 (déjà vu) – Remembering</a:t>
            </a:r>
          </a:p>
        </p:txBody>
      </p:sp>
    </p:spTree>
    <p:extLst>
      <p:ext uri="{BB962C8B-B14F-4D97-AF65-F5344CB8AC3E}">
        <p14:creationId xmlns:p14="http://schemas.microsoft.com/office/powerpoint/2010/main" val="1240661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73039"/>
            <a:ext cx="8737600" cy="728662"/>
          </a:xfrm>
        </p:spPr>
        <p:txBody>
          <a:bodyPr/>
          <a:lstStyle/>
          <a:p>
            <a:r>
              <a:rPr lang="en-US" sz="3600" dirty="0"/>
              <a:t>What capability to implement next?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129602"/>
          </a:xfrm>
        </p:spPr>
        <p:txBody>
          <a:bodyPr/>
          <a:lstStyle/>
          <a:p>
            <a:r>
              <a:rPr lang="en-US" dirty="0"/>
              <a:t>Circuit that can ADD points the way to other circuits for other functions, e.g., subtract, compare, </a:t>
            </a:r>
            <a:r>
              <a:rPr lang="en-US" i="1" dirty="0"/>
              <a:t>et cetera </a:t>
            </a:r>
            <a:r>
              <a:rPr lang="en-US" dirty="0"/>
              <a:t>to execute</a:t>
            </a:r>
          </a:p>
          <a:p>
            <a:r>
              <a:rPr lang="en-US" dirty="0"/>
              <a:t>Goal:  Hardware that can store and then execute programs autonomously</a:t>
            </a:r>
          </a:p>
          <a:p>
            <a:r>
              <a:rPr lang="en-US" dirty="0"/>
              <a:t>Must have hardware </a:t>
            </a:r>
            <a:r>
              <a:rPr lang="en-US" dirty="0">
                <a:solidFill>
                  <a:srgbClr val="0070C0"/>
                </a:solidFill>
              </a:rPr>
              <a:t>memory</a:t>
            </a:r>
            <a:r>
              <a:rPr lang="en-US" dirty="0"/>
              <a:t> to store  programs and allow instructions to be read (copied) to the processor with its circuits for various computational functions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specifications (specs)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32"/>
            <a:ext cx="8229600" cy="4851400"/>
          </a:xfrm>
        </p:spPr>
        <p:txBody>
          <a:bodyPr>
            <a:normAutofit fontScale="92500"/>
          </a:bodyPr>
          <a:lstStyle/>
          <a:p>
            <a:r>
              <a:rPr lang="en-US" dirty="0"/>
              <a:t>To ensure gate operation in a wide variety of environments, extensive engineering and measurement performed</a:t>
            </a:r>
          </a:p>
          <a:p>
            <a:r>
              <a:rPr lang="en-US" dirty="0"/>
              <a:t>Gate speed is always of interest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Propagation delay</a:t>
            </a:r>
            <a:r>
              <a:rPr lang="en-US" dirty="0"/>
              <a:t> – elapsed time from a gate input change until a gate output change</a:t>
            </a:r>
          </a:p>
          <a:p>
            <a:pPr lvl="1"/>
            <a:r>
              <a:rPr lang="en-US" dirty="0"/>
              <a:t>May not be symmetric:  Low to high transition T</a:t>
            </a:r>
            <a:r>
              <a:rPr lang="en-US" baseline="-25000" dirty="0"/>
              <a:t>PLH</a:t>
            </a:r>
            <a:r>
              <a:rPr lang="en-US" dirty="0"/>
              <a:t> may take longer than H to L, T</a:t>
            </a:r>
            <a:r>
              <a:rPr lang="en-US" baseline="-25000" dirty="0"/>
              <a:t>PHL</a:t>
            </a:r>
            <a:r>
              <a:rPr lang="en-US" dirty="0"/>
              <a:t>, or vice versa</a:t>
            </a:r>
          </a:p>
          <a:p>
            <a:pPr lvl="1"/>
            <a:r>
              <a:rPr lang="en-US" dirty="0"/>
              <a:t>Input changes that do not cause an output change do not define T</a:t>
            </a:r>
            <a:r>
              <a:rPr lang="en-US" baseline="-25000" dirty="0"/>
              <a:t>PLH</a:t>
            </a:r>
            <a:r>
              <a:rPr lang="en-US" dirty="0"/>
              <a:t> or T</a:t>
            </a:r>
            <a:r>
              <a:rPr lang="en-US" baseline="-25000" dirty="0"/>
              <a:t>PHL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1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2800" cy="561641"/>
          </a:xfrm>
        </p:spPr>
        <p:txBody>
          <a:bodyPr>
            <a:noAutofit/>
          </a:bodyPr>
          <a:lstStyle/>
          <a:p>
            <a:r>
              <a:rPr lang="en-US" dirty="0"/>
              <a:t>Look SN74HCT00N Data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the data sheet from manufacturer Texas Instruments for the NAND chips in your lab kit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24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combinatorial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Combinatorial logic</a:t>
            </a:r>
            <a:r>
              <a:rPr lang="en-US" dirty="0"/>
              <a:t> – implements </a:t>
            </a:r>
            <a:r>
              <a:rPr lang="en-US" i="1" dirty="0"/>
              <a:t>functions of logic inputs</a:t>
            </a:r>
            <a:r>
              <a:rPr lang="en-US" dirty="0"/>
              <a:t> to generate a result or output (defined by a truth table)</a:t>
            </a:r>
          </a:p>
          <a:p>
            <a:r>
              <a:rPr lang="en-US" dirty="0"/>
              <a:t>Nice, but a logic circuit will be more powerful if its </a:t>
            </a:r>
            <a:r>
              <a:rPr lang="en-US" i="1" u="sng" dirty="0"/>
              <a:t>output can also be a function of time</a:t>
            </a:r>
          </a:p>
          <a:p>
            <a:r>
              <a:rPr lang="en-US" dirty="0"/>
              <a:t>What does it mean for a function to include time as an input?  For a circuit?</a:t>
            </a:r>
          </a:p>
          <a:p>
            <a:pPr lvl="1"/>
            <a:r>
              <a:rPr lang="en-US" dirty="0"/>
              <a:t>Function and circuit behavior will depend on</a:t>
            </a:r>
            <a:br>
              <a:rPr lang="en-US" dirty="0"/>
            </a:br>
            <a:r>
              <a:rPr lang="en-US" sz="4000" dirty="0">
                <a:solidFill>
                  <a:srgbClr val="0432FF"/>
                </a:solidFill>
              </a:rPr>
              <a:t>HISTORY, as experienced by circuit</a:t>
            </a:r>
            <a:endParaRPr lang="en-US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0957" y="153968"/>
            <a:ext cx="7092950" cy="499664"/>
          </a:xfrm>
        </p:spPr>
        <p:txBody>
          <a:bodyPr>
            <a:noAutofit/>
          </a:bodyPr>
          <a:lstStyle/>
          <a:p>
            <a:r>
              <a:rPr lang="en-US" sz="2800" dirty="0"/>
              <a:t>“One time a guy handed me a picture, he said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0957" y="961494"/>
            <a:ext cx="776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picture of you is when you were younger! 🤨”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r="9561"/>
          <a:stretch/>
        </p:blipFill>
        <p:spPr>
          <a:xfrm>
            <a:off x="0" y="1928813"/>
            <a:ext cx="5446713" cy="4924425"/>
          </a:xfrm>
        </p:spPr>
      </p:pic>
      <p:sp>
        <p:nvSpPr>
          <p:cNvPr id="13" name="TextBox 12"/>
          <p:cNvSpPr txBox="1"/>
          <p:nvPr/>
        </p:nvSpPr>
        <p:spPr>
          <a:xfrm>
            <a:off x="5712767" y="2227758"/>
            <a:ext cx="2684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photo is a </a:t>
            </a:r>
            <a:r>
              <a:rPr lang="en-US" sz="3200" b="1" dirty="0"/>
              <a:t>memory</a:t>
            </a:r>
            <a:r>
              <a:rPr lang="en-US" sz="3200" dirty="0"/>
              <a:t>.</a:t>
            </a:r>
          </a:p>
          <a:p>
            <a:r>
              <a:rPr lang="en-US" sz="3200" dirty="0"/>
              <a:t>Memory lets us time travel.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2767" y="4539731"/>
            <a:ext cx="2886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How can </a:t>
            </a:r>
            <a:r>
              <a:rPr lang="en-US" sz="3200" dirty="0"/>
              <a:t>we build a circuit with </a:t>
            </a:r>
            <a:r>
              <a:rPr lang="en-US" sz="3200" b="1" dirty="0"/>
              <a:t>memory</a:t>
            </a:r>
            <a:r>
              <a:rPr lang="en-US" sz="32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3730" y="6347932"/>
            <a:ext cx="3517053" cy="512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/>
              <a:t>Me, watching the total solar eclipse</a:t>
            </a:r>
          </a:p>
          <a:p>
            <a:pPr algn="ctr">
              <a:lnSpc>
                <a:spcPts val="1600"/>
              </a:lnSpc>
            </a:pPr>
            <a:r>
              <a:rPr lang="en-US" dirty="0"/>
              <a:t>of March 07, 1970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BA4770-EFB7-334E-91F8-0070F4355393}"/>
              </a:ext>
            </a:extLst>
          </p:cNvPr>
          <p:cNvSpPr txBox="1">
            <a:spLocks/>
          </p:cNvSpPr>
          <p:nvPr/>
        </p:nvSpPr>
        <p:spPr bwMode="auto">
          <a:xfrm>
            <a:off x="830957" y="520236"/>
            <a:ext cx="7092950" cy="54244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rgbClr val="00B0F0"/>
                </a:solidFill>
              </a:rPr>
              <a:t>‘Here’s a picture of me, when I was younger.’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00627-E6D0-E242-9E4F-B86EFB05F915}"/>
              </a:ext>
            </a:extLst>
          </p:cNvPr>
          <p:cNvSpPr txBox="1"/>
          <p:nvPr/>
        </p:nvSpPr>
        <p:spPr>
          <a:xfrm>
            <a:off x="830957" y="1388487"/>
            <a:ext cx="776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– </a:t>
            </a:r>
            <a:r>
              <a:rPr lang="en-US" sz="2400" i="1" dirty="0"/>
              <a:t>Mitch </a:t>
            </a:r>
            <a:r>
              <a:rPr lang="en-US" sz="2400" i="1" dirty="0" err="1"/>
              <a:t>Hedberg</a:t>
            </a:r>
            <a:r>
              <a:rPr lang="en-US" sz="2400" i="1" dirty="0"/>
              <a:t>, </a:t>
            </a:r>
            <a:r>
              <a:rPr lang="en-US" sz="2400" i="1" dirty="0" err="1"/>
              <a:t>paraprosdokian</a:t>
            </a:r>
            <a:r>
              <a:rPr lang="en-US" sz="2400" i="1" dirty="0"/>
              <a:t> comedian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054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7" grpId="0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AcTiVe</a:t>
            </a:r>
            <a:r>
              <a:rPr lang="en-US" sz="3200" dirty="0"/>
              <a:t> </a:t>
            </a:r>
            <a:r>
              <a:rPr lang="en-US" sz="3200" dirty="0" err="1"/>
              <a:t>HiGh</a:t>
            </a:r>
            <a:r>
              <a:rPr lang="en-US" sz="3200" dirty="0"/>
              <a:t> and </a:t>
            </a:r>
            <a:r>
              <a:rPr lang="en-US" sz="3200" dirty="0" err="1"/>
              <a:t>AcTiVe</a:t>
            </a:r>
            <a:r>
              <a:rPr lang="en-US" sz="3200" dirty="0"/>
              <a:t> </a:t>
            </a:r>
            <a:r>
              <a:rPr lang="en-US" sz="3200" dirty="0" err="1"/>
              <a:t>LoW</a:t>
            </a:r>
            <a:r>
              <a:rPr lang="en-US" sz="3200" dirty="0"/>
              <a:t> – I’m confused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real possibility of confusion</a:t>
            </a:r>
          </a:p>
          <a:p>
            <a:r>
              <a:rPr lang="en-US" dirty="0"/>
              <a:t>Avoid mixing positive and negative logic in a design when possible (</a:t>
            </a:r>
            <a:r>
              <a:rPr lang="en-US" dirty="0">
                <a:solidFill>
                  <a:srgbClr val="FF0000"/>
                </a:solidFill>
              </a:rPr>
              <a:t>Not always possible</a:t>
            </a:r>
            <a:r>
              <a:rPr lang="en-US" dirty="0"/>
              <a:t>)</a:t>
            </a:r>
          </a:p>
          <a:p>
            <a:r>
              <a:rPr lang="en-US" dirty="0"/>
              <a:t>Can adopt the convention that gates are positive logic then</a:t>
            </a:r>
          </a:p>
          <a:p>
            <a:pPr lvl="1"/>
            <a:r>
              <a:rPr lang="en-US" dirty="0"/>
              <a:t>Place a “bubble” on an input or output that is to be asserted low</a:t>
            </a:r>
          </a:p>
          <a:p>
            <a:pPr lvl="1"/>
            <a:r>
              <a:rPr lang="en-US" dirty="0"/>
              <a:t>Label a signal as X’ if it is asserted with a low voltage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1498E-361E-8345-B9C4-0EE93752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641E2-7376-1042-9053-BCE708CD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41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87570" y="6515578"/>
            <a:ext cx="1986676" cy="193316"/>
          </a:xfrm>
        </p:spPr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522" y="6515578"/>
            <a:ext cx="1905000" cy="193316"/>
          </a:xfrm>
        </p:spPr>
        <p:txBody>
          <a:bodyPr/>
          <a:lstStyle/>
          <a:p>
            <a:fld id="{F616CA18-62AE-B34C-A151-070DF961BCFA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as </a:t>
            </a:r>
            <a:r>
              <a:rPr lang="en-US" i="1" dirty="0"/>
              <a:t>location </a:t>
            </a:r>
            <a:r>
              <a:rPr lang="en-US" dirty="0"/>
              <a:t>in a logic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001469"/>
            <a:ext cx="8247965" cy="5094531"/>
          </a:xfrm>
        </p:spPr>
        <p:txBody>
          <a:bodyPr/>
          <a:lstStyle/>
          <a:p>
            <a:r>
              <a:rPr lang="en-US" dirty="0"/>
              <a:t>Where is </a:t>
            </a:r>
            <a:r>
              <a:rPr lang="en-US" i="1" dirty="0"/>
              <a:t>history</a:t>
            </a:r>
            <a:r>
              <a:rPr lang="en-US" dirty="0"/>
              <a:t> in a logic circuit?</a:t>
            </a:r>
          </a:p>
        </p:txBody>
      </p:sp>
      <p:pic>
        <p:nvPicPr>
          <p:cNvPr id="4" name="Picture 3" descr="lab-01 circu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84856"/>
            <a:ext cx="8213558" cy="3200400"/>
          </a:xfrm>
          <a:prstGeom prst="rect">
            <a:avLst/>
          </a:prstGeom>
        </p:spPr>
      </p:pic>
      <p:pic>
        <p:nvPicPr>
          <p:cNvPr id="24" name="Picture 23" descr="lab-01-propagation-for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2895016"/>
            <a:ext cx="8213558" cy="3200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31046" y="1978966"/>
            <a:ext cx="2766097" cy="4299330"/>
            <a:chOff x="631046" y="2558670"/>
            <a:chExt cx="2766097" cy="4299330"/>
          </a:xfrm>
        </p:grpSpPr>
        <p:sp>
          <p:nvSpPr>
            <p:cNvPr id="5" name="Rounded Rectangle 4"/>
            <p:cNvSpPr/>
            <p:nvPr/>
          </p:nvSpPr>
          <p:spPr>
            <a:xfrm>
              <a:off x="751840" y="3332480"/>
              <a:ext cx="2194560" cy="3525520"/>
            </a:xfrm>
            <a:prstGeom prst="roundRect">
              <a:avLst/>
            </a:prstGeom>
            <a:solidFill>
              <a:srgbClr val="0000FF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1046" y="2558670"/>
              <a:ext cx="276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Inputs occur now</a:t>
              </a:r>
              <a:r>
                <a:rPr lang="en-US" sz="2400" i="1" dirty="0"/>
                <a:t> Time = 0 ns ago</a:t>
              </a:r>
              <a:r>
                <a:rPr lang="en-US" sz="2400" dirty="0">
                  <a:sym typeface="Wingdings"/>
                </a:rPr>
                <a:t></a:t>
              </a:r>
              <a:endParaRPr lang="en-US" sz="24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27083" y="1798669"/>
            <a:ext cx="1446585" cy="4489787"/>
            <a:chOff x="2927083" y="2378373"/>
            <a:chExt cx="1446585" cy="4489787"/>
          </a:xfrm>
        </p:grpSpPr>
        <p:sp>
          <p:nvSpPr>
            <p:cNvPr id="8" name="Rounded Rectangle 7"/>
            <p:cNvSpPr/>
            <p:nvPr/>
          </p:nvSpPr>
          <p:spPr>
            <a:xfrm>
              <a:off x="2946400" y="3342640"/>
              <a:ext cx="1402080" cy="3525520"/>
            </a:xfrm>
            <a:prstGeom prst="roundRect">
              <a:avLst/>
            </a:prstGeom>
            <a:solidFill>
              <a:srgbClr val="008000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7083" y="2378373"/>
              <a:ext cx="1446585" cy="2248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dirty="0"/>
                <a:t>Here is computed response to the</a:t>
              </a:r>
            </a:p>
            <a:p>
              <a:pPr algn="r">
                <a:lnSpc>
                  <a:spcPts val="2400"/>
                </a:lnSpc>
              </a:pPr>
              <a:r>
                <a:rPr lang="en-US" sz="2400" dirty="0"/>
                <a:t>inputs of</a:t>
              </a:r>
            </a:p>
            <a:p>
              <a:pPr algn="r">
                <a:lnSpc>
                  <a:spcPts val="2400"/>
                </a:lnSpc>
              </a:pPr>
              <a:r>
                <a:rPr lang="en-US" sz="2400" i="1" dirty="0"/>
                <a:t>10ns ago</a:t>
              </a:r>
              <a:r>
                <a:rPr lang="en-US" sz="2400" dirty="0">
                  <a:sym typeface="Wingdings"/>
                </a:rPr>
                <a:t> </a:t>
              </a:r>
              <a:endParaRPr lang="en-US" sz="2400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39156" y="1798669"/>
            <a:ext cx="1466023" cy="4489787"/>
            <a:chOff x="4318836" y="2378373"/>
            <a:chExt cx="1466023" cy="4489787"/>
          </a:xfrm>
        </p:grpSpPr>
        <p:sp>
          <p:nvSpPr>
            <p:cNvPr id="9" name="Rounded Rectangle 8"/>
            <p:cNvSpPr/>
            <p:nvPr/>
          </p:nvSpPr>
          <p:spPr>
            <a:xfrm>
              <a:off x="4323080" y="3342640"/>
              <a:ext cx="1402080" cy="3525520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8836" y="2378373"/>
              <a:ext cx="14660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dirty="0"/>
                <a:t>Here is computed response to the</a:t>
              </a:r>
            </a:p>
            <a:p>
              <a:pPr algn="r">
                <a:lnSpc>
                  <a:spcPts val="2400"/>
                </a:lnSpc>
              </a:pPr>
              <a:r>
                <a:rPr lang="en-US" sz="2400" dirty="0"/>
                <a:t>inputs of</a:t>
              </a:r>
            </a:p>
            <a:p>
              <a:pPr algn="r">
                <a:lnSpc>
                  <a:spcPts val="2400"/>
                </a:lnSpc>
              </a:pPr>
              <a:r>
                <a:rPr lang="en-US" sz="2400" i="1" dirty="0"/>
                <a:t>20ns ago</a:t>
              </a:r>
              <a:r>
                <a:rPr lang="en-US" sz="2400" dirty="0">
                  <a:sym typeface="Wingdings"/>
                </a:rPr>
                <a:t> </a:t>
              </a:r>
              <a:endParaRPr lang="en-US" sz="240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50560" y="1807980"/>
            <a:ext cx="1465550" cy="4480476"/>
            <a:chOff x="5750560" y="2387684"/>
            <a:chExt cx="1465550" cy="4480476"/>
          </a:xfrm>
        </p:grpSpPr>
        <p:sp>
          <p:nvSpPr>
            <p:cNvPr id="10" name="Rounded Rectangle 9"/>
            <p:cNvSpPr/>
            <p:nvPr/>
          </p:nvSpPr>
          <p:spPr>
            <a:xfrm>
              <a:off x="5750560" y="3342640"/>
              <a:ext cx="1402080" cy="352552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67136" y="2387684"/>
              <a:ext cx="144897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dirty="0"/>
                <a:t>Here is computed response to the</a:t>
              </a:r>
            </a:p>
            <a:p>
              <a:pPr algn="r">
                <a:lnSpc>
                  <a:spcPts val="2400"/>
                </a:lnSpc>
              </a:pPr>
              <a:r>
                <a:rPr lang="en-US" sz="2400" dirty="0"/>
                <a:t>inputs of</a:t>
              </a:r>
            </a:p>
            <a:p>
              <a:pPr algn="r">
                <a:lnSpc>
                  <a:spcPts val="2400"/>
                </a:lnSpc>
              </a:pPr>
              <a:r>
                <a:rPr lang="en-US" sz="2400" i="1" dirty="0"/>
                <a:t>30ns ago</a:t>
              </a:r>
              <a:r>
                <a:rPr lang="en-US" sz="2400" dirty="0">
                  <a:sym typeface="Wingdings"/>
                </a:rPr>
                <a:t> </a:t>
              </a:r>
              <a:endParaRPr lang="en-US" sz="2400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52640" y="1815313"/>
            <a:ext cx="1611099" cy="4473143"/>
            <a:chOff x="7152640" y="2395017"/>
            <a:chExt cx="1611099" cy="4473143"/>
          </a:xfrm>
        </p:grpSpPr>
        <p:sp>
          <p:nvSpPr>
            <p:cNvPr id="11" name="Rounded Rectangle 10"/>
            <p:cNvSpPr/>
            <p:nvPr/>
          </p:nvSpPr>
          <p:spPr>
            <a:xfrm>
              <a:off x="7152640" y="3342640"/>
              <a:ext cx="1557908" cy="3525520"/>
            </a:xfrm>
            <a:prstGeom prst="roundRect">
              <a:avLst/>
            </a:prstGeom>
            <a:solidFill>
              <a:srgbClr val="800000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1072" y="2395017"/>
              <a:ext cx="146266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dirty="0"/>
                <a:t>Here is computed response to the</a:t>
              </a:r>
            </a:p>
            <a:p>
              <a:pPr algn="r">
                <a:lnSpc>
                  <a:spcPts val="2400"/>
                </a:lnSpc>
              </a:pPr>
              <a:r>
                <a:rPr lang="en-US" sz="2400" dirty="0"/>
                <a:t>inputs of</a:t>
              </a:r>
            </a:p>
            <a:p>
              <a:pPr algn="r">
                <a:lnSpc>
                  <a:spcPts val="2400"/>
                </a:lnSpc>
              </a:pPr>
              <a:r>
                <a:rPr lang="en-US" sz="2400" i="1" dirty="0"/>
                <a:t>35ns ago</a:t>
              </a:r>
              <a:r>
                <a:rPr lang="en-US" sz="2400" dirty="0">
                  <a:sym typeface="Wingdings"/>
                </a:rPr>
                <a:t> </a:t>
              </a:r>
              <a:endParaRPr lang="en-US" sz="2400" i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FF736E-5DCC-A548-BB2C-388FA74F9B18}"/>
              </a:ext>
            </a:extLst>
          </p:cNvPr>
          <p:cNvGrpSpPr/>
          <p:nvPr/>
        </p:nvGrpSpPr>
        <p:grpSpPr>
          <a:xfrm>
            <a:off x="2946400" y="1918276"/>
            <a:ext cx="5754049" cy="4362847"/>
            <a:chOff x="2946400" y="2229556"/>
            <a:chExt cx="5754049" cy="4362847"/>
          </a:xfrm>
        </p:grpSpPr>
        <p:cxnSp>
          <p:nvCxnSpPr>
            <p:cNvPr id="23" name="Straight Connector 22"/>
            <p:cNvCxnSpPr/>
            <p:nvPr/>
          </p:nvCxnSpPr>
          <p:spPr bwMode="auto">
            <a:xfrm>
              <a:off x="2946400" y="2229556"/>
              <a:ext cx="0" cy="43600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325316" y="3061235"/>
              <a:ext cx="0" cy="35255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5734736" y="3058414"/>
              <a:ext cx="0" cy="35255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7157126" y="3055593"/>
              <a:ext cx="0" cy="35255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8700449" y="3066883"/>
              <a:ext cx="0" cy="35255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6387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logic signal voltage waveform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 for the parts of a logic signal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07314" y="4855895"/>
            <a:ext cx="1045308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44073" y="3640635"/>
            <a:ext cx="1045308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80832" y="4867625"/>
            <a:ext cx="1045308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17591" y="3652365"/>
            <a:ext cx="1045308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54350" y="4879355"/>
            <a:ext cx="1045308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952622" y="3640635"/>
            <a:ext cx="191451" cy="121526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26140" y="3652365"/>
            <a:ext cx="191451" cy="120353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89381" y="3640635"/>
            <a:ext cx="191451" cy="123872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662899" y="3652365"/>
            <a:ext cx="191451" cy="122699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913179" y="4851991"/>
            <a:ext cx="5992344" cy="23460"/>
            <a:chOff x="1608019" y="4372711"/>
            <a:chExt cx="5992344" cy="2346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608019" y="4372711"/>
              <a:ext cx="1045308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081537" y="4384441"/>
              <a:ext cx="1045308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555055" y="4396171"/>
              <a:ext cx="1045308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149938" y="3646500"/>
            <a:ext cx="3518826" cy="11730"/>
            <a:chOff x="2844778" y="3167220"/>
            <a:chExt cx="3518826" cy="1173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44778" y="3167220"/>
              <a:ext cx="1045308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318296" y="3178950"/>
              <a:ext cx="1045308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958487" y="3646500"/>
            <a:ext cx="2664969" cy="1215260"/>
            <a:chOff x="2653327" y="3167220"/>
            <a:chExt cx="2664969" cy="121526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2653327" y="3167220"/>
              <a:ext cx="191451" cy="121526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126845" y="3178950"/>
              <a:ext cx="191451" cy="120353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3195246" y="3646500"/>
            <a:ext cx="2664969" cy="1238720"/>
            <a:chOff x="4036621" y="3313755"/>
            <a:chExt cx="2664969" cy="123872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036621" y="3313755"/>
              <a:ext cx="191451" cy="123872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510139" y="3325485"/>
              <a:ext cx="191451" cy="122699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507362" y="5291286"/>
            <a:ext cx="2519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1)  Low level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13254" y="5292655"/>
            <a:ext cx="573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1)  Low level		</a:t>
            </a:r>
            <a:r>
              <a:rPr lang="en-US" sz="3600" dirty="0">
                <a:solidFill>
                  <a:srgbClr val="FF0000"/>
                </a:solidFill>
              </a:rPr>
              <a:t>2) High level</a:t>
            </a:r>
            <a:r>
              <a:rPr lang="en-US" sz="3600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3254" y="5300721"/>
            <a:ext cx="5732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1)  Low level		2) High level </a:t>
            </a:r>
          </a:p>
          <a:p>
            <a:r>
              <a:rPr lang="en-US" sz="3600" dirty="0">
                <a:solidFill>
                  <a:srgbClr val="FF0000"/>
                </a:solidFill>
              </a:rPr>
              <a:t>3) Rising edge</a:t>
            </a:r>
            <a:r>
              <a:rPr lang="en-US" sz="3600" dirty="0"/>
              <a:t>		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16123" y="5300721"/>
            <a:ext cx="6129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1)  Low level		2) High level </a:t>
            </a:r>
          </a:p>
          <a:p>
            <a:r>
              <a:rPr lang="en-US" sz="3600" dirty="0"/>
              <a:t>3) Rising edge		</a:t>
            </a:r>
            <a:r>
              <a:rPr lang="en-US" sz="3600" dirty="0">
                <a:solidFill>
                  <a:srgbClr val="FF0000"/>
                </a:solidFill>
              </a:rPr>
              <a:t>4) Falling edge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16123" y="5295770"/>
            <a:ext cx="6129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1)  Low level		2) High level </a:t>
            </a:r>
          </a:p>
          <a:p>
            <a:r>
              <a:rPr lang="en-US" sz="3600" dirty="0"/>
              <a:t>3) Rising edge		4) Falling edge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07314" y="3502334"/>
            <a:ext cx="7130321" cy="369332"/>
            <a:chOff x="1602154" y="2988419"/>
            <a:chExt cx="7130321" cy="369332"/>
          </a:xfrm>
        </p:grpSpPr>
        <p:sp>
          <p:nvSpPr>
            <p:cNvPr id="4" name="Rectangle 3"/>
            <p:cNvSpPr/>
            <p:nvPr/>
          </p:nvSpPr>
          <p:spPr>
            <a:xfrm>
              <a:off x="1602154" y="3077392"/>
              <a:ext cx="5992343" cy="276810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94498" y="2988419"/>
              <a:ext cx="1137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band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3176" y="4593945"/>
            <a:ext cx="7084516" cy="369332"/>
            <a:chOff x="1608016" y="4128519"/>
            <a:chExt cx="7084516" cy="369332"/>
          </a:xfrm>
        </p:grpSpPr>
        <p:sp>
          <p:nvSpPr>
            <p:cNvPr id="40" name="Rectangle 39"/>
            <p:cNvSpPr/>
            <p:nvPr/>
          </p:nvSpPr>
          <p:spPr>
            <a:xfrm>
              <a:off x="1608016" y="4190430"/>
              <a:ext cx="5992343" cy="276810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97498" y="4128519"/>
              <a:ext cx="1095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band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83548" y="2483278"/>
            <a:ext cx="5016066" cy="912968"/>
            <a:chOff x="1478388" y="1541068"/>
            <a:chExt cx="5016066" cy="91296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602154" y="2042170"/>
              <a:ext cx="0" cy="4118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629918" y="2040121"/>
              <a:ext cx="0" cy="4118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657682" y="2038072"/>
              <a:ext cx="0" cy="4118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685446" y="2036023"/>
              <a:ext cx="0" cy="4118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713210" y="2033974"/>
              <a:ext cx="0" cy="41186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608019" y="2042170"/>
              <a:ext cx="446795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478388" y="1541068"/>
              <a:ext cx="5016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</a:t>
              </a:r>
              <a:r>
                <a:rPr lang="en-US" sz="3200" baseline="30000" dirty="0"/>
                <a:t>-9</a:t>
              </a:r>
              <a:r>
                <a:rPr lang="en-US" sz="2400" dirty="0"/>
                <a:t>seconds per tic mark, for example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90794" y="1992301"/>
            <a:ext cx="240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advances </a:t>
            </a:r>
            <a:r>
              <a:rPr lang="en-US" sz="2400" dirty="0">
                <a:sym typeface="Wingdings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9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5" grpId="0"/>
      <p:bldP spid="35" grpId="1"/>
      <p:bldP spid="36" grpId="0"/>
      <p:bldP spid="36" grpId="1"/>
      <p:bldP spid="37" grpId="0"/>
      <p:bldP spid="37" grpId="1"/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history, recalled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Gate output is a function of historic input(s)</a:t>
            </a:r>
          </a:p>
          <a:p>
            <a:r>
              <a:rPr lang="en-US" sz="2800" dirty="0"/>
              <a:t>How can a circuit recall its output?</a:t>
            </a:r>
          </a:p>
          <a:p>
            <a:r>
              <a:rPr lang="en-US" sz="2800" dirty="0"/>
              <a:t>Use</a:t>
            </a:r>
            <a:r>
              <a:rPr lang="en-US" sz="2800" i="1" dirty="0">
                <a:solidFill>
                  <a:srgbClr val="0000FF"/>
                </a:solidFill>
              </a:rPr>
              <a:t> feedback</a:t>
            </a:r>
            <a:r>
              <a:rPr lang="en-US" sz="2800" dirty="0"/>
              <a:t>:  connect output to input</a:t>
            </a:r>
          </a:p>
          <a:p>
            <a:r>
              <a:rPr lang="en-US" sz="2800" dirty="0"/>
              <a:t>Look at simplest example, using one NOT gate:</a:t>
            </a:r>
            <a:br>
              <a:rPr lang="en-US" sz="2800" dirty="0"/>
            </a:br>
            <a:r>
              <a:rPr lang="en-US" sz="2800" i="1" dirty="0">
                <a:solidFill>
                  <a:srgbClr val="008F00"/>
                </a:solidFill>
              </a:rPr>
              <a:t>Assume </a:t>
            </a:r>
            <a:r>
              <a:rPr lang="en-US" sz="2800" dirty="0">
                <a:solidFill>
                  <a:srgbClr val="008F00"/>
                </a:solidFill>
              </a:rPr>
              <a:t>that IN=Out=0 at Time = 0, gate propagation delay = 5 ns and wire propagation delay = 1 ns</a:t>
            </a:r>
          </a:p>
        </p:txBody>
      </p:sp>
      <p:pic>
        <p:nvPicPr>
          <p:cNvPr id="4" name="Picture 3" descr="1-inverter-feed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" y="4209010"/>
            <a:ext cx="1849120" cy="2275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5281" y="4108068"/>
            <a:ext cx="5230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Plot IN and </a:t>
            </a:r>
            <a:r>
              <a:rPr lang="en-US" sz="2000"/>
              <a:t>OUT logic values </a:t>
            </a:r>
            <a:r>
              <a:rPr lang="en-US" sz="2000" dirty="0"/>
              <a:t>as functions of time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26170" r="3548" b="34989"/>
          <a:stretch/>
        </p:blipFill>
        <p:spPr>
          <a:xfrm>
            <a:off x="3040058" y="4490242"/>
            <a:ext cx="6090399" cy="19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4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an oscillator, so try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6"/>
            <a:ext cx="8412471" cy="4924814"/>
          </a:xfrm>
        </p:spPr>
        <p:txBody>
          <a:bodyPr/>
          <a:lstStyle/>
          <a:p>
            <a:r>
              <a:rPr lang="en-US" sz="2800" dirty="0"/>
              <a:t>Want memory, not oscillator; try 2 inverters in series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0432FF"/>
                </a:solidFill>
              </a:rPr>
              <a:t>Problem: stable voltage level not under OUR control</a:t>
            </a:r>
          </a:p>
        </p:txBody>
      </p:sp>
      <p:pic>
        <p:nvPicPr>
          <p:cNvPr id="4" name="Picture 3" descr="2-inverter-feed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8" y="1761851"/>
            <a:ext cx="3693722" cy="103886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30846" r="6179" b="24154"/>
          <a:stretch/>
        </p:blipFill>
        <p:spPr>
          <a:xfrm>
            <a:off x="880299" y="2896032"/>
            <a:ext cx="7384026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diagram a feedback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Twisted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8" name="Picture 7" descr="2-inverter-loopy-feed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4" y="3482331"/>
            <a:ext cx="3405506" cy="3219267"/>
          </a:xfrm>
          <a:prstGeom prst="rect">
            <a:avLst/>
          </a:prstGeom>
        </p:spPr>
      </p:pic>
      <p:pic>
        <p:nvPicPr>
          <p:cNvPr id="10" name="Picture 9" descr="2-inverter-feed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4" y="1292501"/>
            <a:ext cx="5646293" cy="15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</a:t>
            </a:r>
            <a:r>
              <a:rPr lang="en-US" dirty="0">
                <a:solidFill>
                  <a:srgbClr val="0432FF"/>
                </a:solidFill>
              </a:rPr>
              <a:t>control the stable voltage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6830" y="1171186"/>
            <a:ext cx="8247965" cy="5334068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2800" dirty="0"/>
              <a:t>Use NAND as inverter most of the time (gate input external to the feedback loop held to logic 1)</a:t>
            </a:r>
          </a:p>
          <a:p>
            <a:pPr>
              <a:lnSpc>
                <a:spcPts val="3000"/>
              </a:lnSpc>
            </a:pPr>
            <a:r>
              <a:rPr lang="en-US" sz="2800" dirty="0"/>
              <a:t>But, when want to control the remembered logic level, use 0 on NAND inputs external to the feedback loop</a:t>
            </a:r>
          </a:p>
          <a:p>
            <a:pPr>
              <a:lnSpc>
                <a:spcPts val="3000"/>
              </a:lnSpc>
            </a:pPr>
            <a:r>
              <a:rPr lang="en-US" sz="2800" dirty="0"/>
              <a:t>A zero input will choose a stable voltage level</a:t>
            </a:r>
          </a:p>
          <a:p>
            <a:pPr>
              <a:lnSpc>
                <a:spcPts val="3000"/>
              </a:lnSpc>
            </a:pPr>
            <a:r>
              <a:rPr lang="en-US" sz="2800" dirty="0"/>
              <a:t>Two inputs external to the feedback loop:</a:t>
            </a:r>
            <a:br>
              <a:rPr lang="en-US" sz="2800" dirty="0"/>
            </a:br>
            <a:r>
              <a:rPr lang="en-US" sz="2800" dirty="0">
                <a:solidFill>
                  <a:srgbClr val="0432FF"/>
                </a:solidFill>
              </a:rPr>
              <a:t>Set</a:t>
            </a:r>
            <a:r>
              <a:rPr lang="en-US" sz="2800" dirty="0"/>
              <a:t>, S, makes output Q=1 and</a:t>
            </a:r>
            <a:br>
              <a:rPr lang="en-US" sz="2800" dirty="0"/>
            </a:br>
            <a:r>
              <a:rPr lang="en-US" sz="2800" dirty="0">
                <a:solidFill>
                  <a:srgbClr val="0432FF"/>
                </a:solidFill>
              </a:rPr>
              <a:t>Reset</a:t>
            </a:r>
            <a:r>
              <a:rPr lang="en-US" sz="2800" dirty="0"/>
              <a:t>, R, makes output Q=0</a:t>
            </a:r>
          </a:p>
          <a:p>
            <a:pPr>
              <a:lnSpc>
                <a:spcPts val="3000"/>
              </a:lnSpc>
            </a:pPr>
            <a:r>
              <a:rPr lang="en-US" sz="2800" dirty="0"/>
              <a:t>Control inputs named S’ and R’</a:t>
            </a:r>
            <a:br>
              <a:rPr lang="en-US" sz="2800" dirty="0"/>
            </a:br>
            <a:r>
              <a:rPr lang="en-US" sz="2800" dirty="0"/>
              <a:t>because they are </a:t>
            </a:r>
            <a:r>
              <a:rPr lang="en-US" sz="2800" i="1" dirty="0"/>
              <a:t>active low, </a:t>
            </a:r>
            <a:r>
              <a:rPr lang="en-US" sz="2800" dirty="0"/>
              <a:t>or</a:t>
            </a:r>
            <a:br>
              <a:rPr lang="en-US" sz="2800" dirty="0"/>
            </a:br>
            <a:r>
              <a:rPr lang="en-US" sz="2800" dirty="0"/>
              <a:t>asserted using a low voltage</a:t>
            </a:r>
            <a:endParaRPr lang="en-US" sz="2800" i="1" dirty="0"/>
          </a:p>
        </p:txBody>
      </p:sp>
      <p:pic>
        <p:nvPicPr>
          <p:cNvPr id="6" name="Picture 5" descr="SR Latch from Lab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92" y="4403390"/>
            <a:ext cx="3129213" cy="184016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78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Set-Reset (S’R’) latch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71185"/>
            <a:ext cx="8247965" cy="52153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figure 2.14 contains a basic feedback circuit of two NAND gates with each output connected to an input of the other gate</a:t>
            </a:r>
          </a:p>
          <a:p>
            <a:r>
              <a:rPr lang="en-US" dirty="0"/>
              <a:t>Feedback of a circuit output (history of action) to an input carries that history of the circuit back to the present (a circuit input)</a:t>
            </a:r>
          </a:p>
          <a:p>
            <a:r>
              <a:rPr lang="en-US" dirty="0">
                <a:solidFill>
                  <a:srgbClr val="0432FF"/>
                </a:solidFill>
              </a:rPr>
              <a:t>Bringing historic information to the present is the function known as MEMORY</a:t>
            </a:r>
          </a:p>
          <a:p>
            <a:r>
              <a:rPr lang="en-US" dirty="0"/>
              <a:t>Good experience:  Analyze the voltages seen in an S’R’ latch as a function of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47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S’R’ latch table </a:t>
            </a:r>
            <a:r>
              <a:rPr lang="en-US" dirty="0" err="1"/>
              <a:t>deefinitions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860997"/>
            <a:ext cx="8247965" cy="4235003"/>
          </a:xfrm>
        </p:spPr>
        <p:txBody>
          <a:bodyPr/>
          <a:lstStyle/>
          <a:p>
            <a:r>
              <a:rPr lang="en-US" dirty="0"/>
              <a:t>S'R latch is a 1-bit memory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R Latch from Lab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1316871"/>
            <a:ext cx="2971671" cy="174752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4367"/>
              </p:ext>
            </p:extLst>
          </p:nvPr>
        </p:nvGraphicFramePr>
        <p:xfrm>
          <a:off x="535811" y="4058603"/>
          <a:ext cx="40768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Q(t+1)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Q(t)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 (set)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 (reset)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allowed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67089"/>
              </p:ext>
            </p:extLst>
          </p:nvPr>
        </p:nvGraphicFramePr>
        <p:xfrm>
          <a:off x="5140960" y="4058603"/>
          <a:ext cx="3007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Q(t+1)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S’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R’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189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63E1E-A140-754A-A9C7-6AC4DBE1DA0A}"/>
              </a:ext>
            </a:extLst>
          </p:cNvPr>
          <p:cNvSpPr txBox="1"/>
          <p:nvPr/>
        </p:nvSpPr>
        <p:spPr>
          <a:xfrm>
            <a:off x="5303204" y="3503060"/>
            <a:ext cx="2750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Excitation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A4DE5-BB40-C240-93E8-5B6BC1526F8E}"/>
              </a:ext>
            </a:extLst>
          </p:cNvPr>
          <p:cNvSpPr txBox="1"/>
          <p:nvPr/>
        </p:nvSpPr>
        <p:spPr>
          <a:xfrm>
            <a:off x="772733" y="3503060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Characteristic table</a:t>
            </a:r>
          </a:p>
        </p:txBody>
      </p:sp>
    </p:spTree>
    <p:extLst>
      <p:ext uri="{BB962C8B-B14F-4D97-AF65-F5344CB8AC3E}">
        <p14:creationId xmlns:p14="http://schemas.microsoft.com/office/powerpoint/2010/main" val="5229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storage of a bit string</a:t>
            </a:r>
          </a:p>
        </p:txBody>
      </p:sp>
      <p:pic>
        <p:nvPicPr>
          <p:cNvPr id="6" name="Content Placeholder 5" descr="figure-2.16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39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07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08843"/>
            <a:ext cx="8445503" cy="5186752"/>
          </a:xfrm>
        </p:spPr>
        <p:txBody>
          <a:bodyPr/>
          <a:lstStyle/>
          <a:p>
            <a:r>
              <a:rPr lang="en-US" sz="2800" dirty="0"/>
              <a:t>Full-adder (1-bit operands) to a 64-bit ripple carry adder:  </a:t>
            </a:r>
            <a:r>
              <a:rPr lang="en-US" sz="2800" dirty="0">
                <a:solidFill>
                  <a:srgbClr val="0432FF"/>
                </a:solidFill>
              </a:rPr>
              <a:t>hardware handles larger operands through replication of circuit for narrower operands</a:t>
            </a:r>
          </a:p>
          <a:p>
            <a:r>
              <a:rPr lang="en-US" sz="2800" dirty="0">
                <a:solidFill>
                  <a:srgbClr val="00B050"/>
                </a:solidFill>
              </a:rPr>
              <a:t>Feedback</a:t>
            </a:r>
            <a:r>
              <a:rPr lang="en-US" sz="2800" dirty="0"/>
              <a:t> is a fundamental concept</a:t>
            </a:r>
          </a:p>
          <a:p>
            <a:pPr lvl="1"/>
            <a:r>
              <a:rPr lang="en-US" sz="2400" dirty="0"/>
              <a:t>Feedback is essential for a logic circuit to have memory</a:t>
            </a:r>
          </a:p>
          <a:p>
            <a:r>
              <a:rPr lang="en-US" sz="2800" dirty="0"/>
              <a:t>Fundamental memory circuit is </a:t>
            </a:r>
            <a:r>
              <a:rPr lang="en-US" sz="2800" dirty="0">
                <a:solidFill>
                  <a:srgbClr val="0432FF"/>
                </a:solidFill>
              </a:rPr>
              <a:t>Set-Reset latch</a:t>
            </a:r>
            <a:endParaRPr lang="en-US" sz="2800" dirty="0"/>
          </a:p>
          <a:p>
            <a:r>
              <a:rPr lang="en-US" sz="2800" dirty="0"/>
              <a:t>An </a:t>
            </a:r>
            <a:r>
              <a:rPr lang="en-US" sz="2800" dirty="0">
                <a:solidFill>
                  <a:srgbClr val="0432FF"/>
                </a:solidFill>
              </a:rPr>
              <a:t>n-bit register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432FF"/>
                </a:solidFill>
              </a:rPr>
              <a:t>stores an n-bit string</a:t>
            </a:r>
          </a:p>
          <a:p>
            <a:r>
              <a:rPr lang="en-US" sz="2800" dirty="0"/>
              <a:t>Software often asks a register to store (remember) and later recall the output of an adder: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18C64-18FF-F043-A830-BE400FC7C6DA}"/>
              </a:ext>
            </a:extLst>
          </p:cNvPr>
          <p:cNvSpPr txBox="1"/>
          <p:nvPr/>
        </p:nvSpPr>
        <p:spPr>
          <a:xfrm>
            <a:off x="6712226" y="4881170"/>
            <a:ext cx="172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total recall</a:t>
            </a:r>
          </a:p>
        </p:txBody>
      </p:sp>
    </p:spTree>
    <p:extLst>
      <p:ext uri="{BB962C8B-B14F-4D97-AF65-F5344CB8AC3E}">
        <p14:creationId xmlns:p14="http://schemas.microsoft.com/office/powerpoint/2010/main" val="22843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</a:t>
            </a:r>
            <a:r>
              <a:rPr lang="en-US" dirty="0"/>
              <a:t> </a:t>
            </a:r>
            <a:r>
              <a:rPr lang="en-US" dirty="0" err="1"/>
              <a:t>hIgH</a:t>
            </a:r>
            <a:r>
              <a:rPr lang="en-US" dirty="0"/>
              <a:t> AND </a:t>
            </a:r>
            <a:r>
              <a:rPr lang="en-US" dirty="0" err="1"/>
              <a:t>aCtIvE</a:t>
            </a:r>
            <a:r>
              <a:rPr lang="en-US" dirty="0"/>
              <a:t> </a:t>
            </a:r>
            <a:r>
              <a:rPr lang="en-US" dirty="0" err="1"/>
              <a:t>lOw</a:t>
            </a:r>
            <a:endParaRPr lang="en-US" dirty="0"/>
          </a:p>
        </p:txBody>
      </p:sp>
      <p:pic>
        <p:nvPicPr>
          <p:cNvPr id="4" name="Content Placeholder 3" descr="or-gate-t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r="2724"/>
          <a:stretch>
            <a:fillRect/>
          </a:stretch>
        </p:blipFill>
        <p:spPr>
          <a:xfrm>
            <a:off x="1173818" y="3559101"/>
            <a:ext cx="2390384" cy="1314619"/>
          </a:xfrm>
          <a:prstGeom prst="rect">
            <a:avLst/>
          </a:prstGeom>
        </p:spPr>
      </p:pic>
      <p:pic>
        <p:nvPicPr>
          <p:cNvPr id="5" name="Picture 4" descr="and-gate-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81" y="3517034"/>
            <a:ext cx="2261165" cy="135668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17200" y="3757581"/>
            <a:ext cx="235935" cy="230925"/>
            <a:chOff x="4493224" y="3098248"/>
            <a:chExt cx="235935" cy="230925"/>
          </a:xfrm>
        </p:grpSpPr>
        <p:sp>
          <p:nvSpPr>
            <p:cNvPr id="6" name="Donut 5"/>
            <p:cNvSpPr/>
            <p:nvPr/>
          </p:nvSpPr>
          <p:spPr>
            <a:xfrm>
              <a:off x="4493224" y="3098248"/>
              <a:ext cx="235935" cy="230925"/>
            </a:xfrm>
            <a:prstGeom prst="donut">
              <a:avLst>
                <a:gd name="adj" fmla="val 11957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31695" y="3146357"/>
              <a:ext cx="153943" cy="1443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925217" y="4410322"/>
            <a:ext cx="235935" cy="230925"/>
            <a:chOff x="4493224" y="3098248"/>
            <a:chExt cx="235935" cy="230925"/>
          </a:xfrm>
        </p:grpSpPr>
        <p:sp>
          <p:nvSpPr>
            <p:cNvPr id="12" name="Donut 11"/>
            <p:cNvSpPr/>
            <p:nvPr/>
          </p:nvSpPr>
          <p:spPr>
            <a:xfrm>
              <a:off x="4493224" y="3098248"/>
              <a:ext cx="235935" cy="230925"/>
            </a:xfrm>
            <a:prstGeom prst="donut">
              <a:avLst>
                <a:gd name="adj" fmla="val 11957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531695" y="3146357"/>
              <a:ext cx="153943" cy="1443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78600" y="4075103"/>
            <a:ext cx="235935" cy="230925"/>
            <a:chOff x="4493224" y="3098248"/>
            <a:chExt cx="235935" cy="230925"/>
          </a:xfrm>
        </p:grpSpPr>
        <p:sp>
          <p:nvSpPr>
            <p:cNvPr id="15" name="Donut 14"/>
            <p:cNvSpPr/>
            <p:nvPr/>
          </p:nvSpPr>
          <p:spPr>
            <a:xfrm>
              <a:off x="4493224" y="3098248"/>
              <a:ext cx="235935" cy="230925"/>
            </a:xfrm>
            <a:prstGeom prst="donut">
              <a:avLst>
                <a:gd name="adj" fmla="val 11957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531695" y="3146357"/>
              <a:ext cx="153943" cy="1443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310417" y="3411186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=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6936" y="1696434"/>
            <a:ext cx="663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 the root of it all is </a:t>
            </a:r>
            <a:r>
              <a:rPr lang="en-US" sz="2800" dirty="0">
                <a:solidFill>
                  <a:srgbClr val="0432FF"/>
                </a:solidFill>
              </a:rPr>
              <a:t>duality</a:t>
            </a:r>
            <a:r>
              <a:rPr lang="en-US" sz="2800" dirty="0"/>
              <a:t> in Boolean logic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9D6F8-0789-8B48-8E7F-D00A4698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545BCB-F7F5-4148-B410-4D9D1842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5700" y="1698583"/>
            <a:ext cx="62721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can we represent whatever data using only</a:t>
            </a:r>
            <a:br>
              <a:rPr lang="en-US" sz="6000" dirty="0"/>
            </a:br>
            <a:r>
              <a:rPr lang="en-US" sz="6000" dirty="0"/>
              <a:t>0 and 1 symbols?</a:t>
            </a:r>
          </a:p>
        </p:txBody>
      </p:sp>
    </p:spTree>
    <p:extLst>
      <p:ext uri="{BB962C8B-B14F-4D97-AF65-F5344CB8AC3E}">
        <p14:creationId xmlns:p14="http://schemas.microsoft.com/office/powerpoint/2010/main" val="1475531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03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chapter 3</a:t>
            </a:r>
          </a:p>
          <a:p>
            <a:r>
              <a:rPr lang="en-US" dirty="0"/>
              <a:t>HW 03 will post soon, due Thursday, Feb 01</a:t>
            </a:r>
          </a:p>
          <a:p>
            <a:r>
              <a:rPr lang="en-US" dirty="0"/>
              <a:t>Lab 04 starts Jan. 30, due following week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67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38200" y="3581399"/>
            <a:ext cx="7620000" cy="2704165"/>
          </a:xfrm>
        </p:spPr>
        <p:txBody>
          <a:bodyPr/>
          <a:lstStyle/>
          <a:p>
            <a:pPr algn="r"/>
            <a:r>
              <a:rPr lang="en-US" sz="2400" dirty="0"/>
              <a:t>2018.01.26</a:t>
            </a:r>
          </a:p>
          <a:p>
            <a:pPr algn="r"/>
            <a:br>
              <a:rPr lang="en-US" sz="2400" dirty="0"/>
            </a:br>
            <a:r>
              <a:rPr lang="en-US" sz="2400" dirty="0"/>
              <a:t>Machines take me by surprise with great frequency.</a:t>
            </a:r>
            <a:br>
              <a:rPr lang="en-US" sz="2400" dirty="0"/>
            </a:br>
            <a:r>
              <a:rPr lang="en-US" sz="2400" dirty="0"/>
              <a:t>– Alan Turing</a:t>
            </a:r>
            <a:endParaRPr lang="en-US" sz="1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200" y="1443038"/>
            <a:ext cx="8305800" cy="1600200"/>
          </a:xfrm>
        </p:spPr>
        <p:txBody>
          <a:bodyPr/>
          <a:lstStyle/>
          <a:p>
            <a:r>
              <a:rPr lang="en-US" dirty="0"/>
              <a:t>Lecture 08 – Why binary?</a:t>
            </a:r>
          </a:p>
        </p:txBody>
      </p:sp>
    </p:spTree>
    <p:extLst>
      <p:ext uri="{BB962C8B-B14F-4D97-AF65-F5344CB8AC3E}">
        <p14:creationId xmlns:p14="http://schemas.microsoft.com/office/powerpoint/2010/main" val="2645689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insight by Alan Turing:  Automate computation by building </a:t>
            </a:r>
            <a:r>
              <a:rPr lang="en-US" i="1" dirty="0"/>
              <a:t>a machine </a:t>
            </a:r>
            <a:r>
              <a:rPr lang="en-US" dirty="0"/>
              <a:t>to carry out a </a:t>
            </a:r>
            <a:r>
              <a:rPr lang="en-US" i="1" dirty="0"/>
              <a:t>definite method</a:t>
            </a:r>
            <a:r>
              <a:rPr lang="en-US" dirty="0"/>
              <a:t> on a </a:t>
            </a:r>
            <a:r>
              <a:rPr lang="en-US" i="1" dirty="0"/>
              <a:t>finite set of</a:t>
            </a:r>
            <a:r>
              <a:rPr lang="en-US" dirty="0"/>
              <a:t> </a:t>
            </a:r>
            <a:r>
              <a:rPr lang="en-US" i="1" dirty="0"/>
              <a:t>symbols</a:t>
            </a:r>
          </a:p>
          <a:p>
            <a:pPr lvl="1"/>
            <a:r>
              <a:rPr lang="en-US" i="1" dirty="0"/>
              <a:t>Definite method</a:t>
            </a:r>
            <a:r>
              <a:rPr lang="en-US" dirty="0"/>
              <a:t> is specific enough to correspond to a fixed machine design</a:t>
            </a:r>
          </a:p>
          <a:p>
            <a:pPr lvl="1"/>
            <a:r>
              <a:rPr lang="en-US" i="1" dirty="0"/>
              <a:t>Finite set of symbols</a:t>
            </a:r>
            <a:r>
              <a:rPr lang="en-US" dirty="0"/>
              <a:t> makes machine input and output manageable</a:t>
            </a:r>
          </a:p>
          <a:p>
            <a:r>
              <a:rPr lang="en-US" dirty="0"/>
              <a:t>What are the implications of this design?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“finite set of symbols”?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world is analog</a:t>
            </a:r>
          </a:p>
          <a:p>
            <a:pPr lvl="1"/>
            <a:r>
              <a:rPr lang="en-US" dirty="0"/>
              <a:t>temperatures, distances, all parameters in the large world (</a:t>
            </a:r>
            <a:r>
              <a:rPr lang="en-US" i="1" dirty="0"/>
              <a:t>not quantum-scale world</a:t>
            </a:r>
            <a:r>
              <a:rPr lang="en-US" dirty="0"/>
              <a:t>) have possible values best expressed as real numbers</a:t>
            </a:r>
          </a:p>
          <a:p>
            <a:r>
              <a:rPr lang="en-US" dirty="0">
                <a:solidFill>
                  <a:srgbClr val="0432FF"/>
                </a:solidFill>
              </a:rPr>
              <a:t>Real numbers </a:t>
            </a:r>
            <a:r>
              <a:rPr lang="en-US" dirty="0"/>
              <a:t>are an infinite cardinality set</a:t>
            </a:r>
          </a:p>
          <a:p>
            <a:r>
              <a:rPr lang="en-US" dirty="0"/>
              <a:t>Increasingly expensive and difficult to build a circuit that can </a:t>
            </a:r>
            <a:r>
              <a:rPr lang="en-US" dirty="0">
                <a:solidFill>
                  <a:srgbClr val="00B050"/>
                </a:solidFill>
              </a:rPr>
              <a:t>quickly distinguish</a:t>
            </a:r>
            <a:r>
              <a:rPr lang="en-US" dirty="0"/>
              <a:t>, say</a:t>
            </a:r>
          </a:p>
          <a:p>
            <a:pPr lvl="1"/>
            <a:r>
              <a:rPr lang="en-US" sz="2400" dirty="0"/>
              <a:t>0.500 volts from 0.499 volts               (∆V = 0.001)</a:t>
            </a:r>
          </a:p>
          <a:p>
            <a:pPr lvl="1"/>
            <a:r>
              <a:rPr lang="en-US" sz="2400" dirty="0"/>
              <a:t>0.500000 volts from 0.499999 volts  (∆V = 0.000001)</a:t>
            </a:r>
          </a:p>
          <a:p>
            <a:pPr lvl="1"/>
            <a:r>
              <a:rPr lang="en-US" sz="2400" dirty="0"/>
              <a:t>0.500000000 V from 0.499999999 V (∆V = 0.000000001)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with analog values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7788"/>
            <a:ext cx="8433634" cy="5190588"/>
          </a:xfrm>
        </p:spPr>
        <p:txBody>
          <a:bodyPr>
            <a:normAutofit fontScale="92500"/>
          </a:bodyPr>
          <a:lstStyle/>
          <a:p>
            <a:r>
              <a:rPr lang="en-US" dirty="0"/>
              <a:t>Analog values are real numbers, so values require an infinite number of digits to represent</a:t>
            </a:r>
          </a:p>
          <a:p>
            <a:r>
              <a:rPr lang="en-US" dirty="0"/>
              <a:t>Infinite number of digits requires infinite hardware implying cost = </a:t>
            </a:r>
            <a:r>
              <a:rPr lang="en-US" dirty="0">
                <a:solidFill>
                  <a:srgbClr val="FF0000"/>
                </a:solidFill>
              </a:rPr>
              <a:t>$∞  (!!!)</a:t>
            </a:r>
          </a:p>
          <a:p>
            <a:r>
              <a:rPr lang="en-US" dirty="0"/>
              <a:t>Thus, a machine representation of an analog value </a:t>
            </a:r>
            <a:r>
              <a:rPr lang="en-US" i="1" dirty="0"/>
              <a:t>must contain some amount of error</a:t>
            </a:r>
            <a:r>
              <a:rPr lang="en-US" dirty="0"/>
              <a:t>, </a:t>
            </a:r>
            <a:r>
              <a:rPr lang="en-US" i="1" dirty="0">
                <a:solidFill>
                  <a:srgbClr val="0432FF"/>
                </a:solidFill>
              </a:rPr>
              <a:t>ϵ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Example </a:t>
            </a:r>
            <a:r>
              <a:rPr lang="en-US" dirty="0" err="1"/>
              <a:t>comutation</a:t>
            </a:r>
            <a:r>
              <a:rPr lang="en-US" dirty="0"/>
              <a:t>:  ideal addition</a:t>
            </a:r>
            <a:br>
              <a:rPr lang="en-US" dirty="0"/>
            </a:br>
            <a:r>
              <a:rPr lang="en-US" i="1" dirty="0">
                <a:solidFill>
                  <a:srgbClr val="0432FF"/>
                </a:solidFill>
              </a:rPr>
              <a:t>A[1]           +A[2]           = sum{A[</a:t>
            </a:r>
            <a:r>
              <a:rPr lang="en-US" i="1" dirty="0" err="1">
                <a:solidFill>
                  <a:srgbClr val="0432FF"/>
                </a:solidFill>
              </a:rPr>
              <a:t>i</a:t>
            </a:r>
            <a:r>
              <a:rPr lang="en-US" i="1" dirty="0">
                <a:solidFill>
                  <a:srgbClr val="0432FF"/>
                </a:solidFill>
              </a:rPr>
              <a:t>]}</a:t>
            </a:r>
            <a:r>
              <a:rPr lang="en-US" dirty="0">
                <a:solidFill>
                  <a:srgbClr val="0432FF"/>
                </a:solidFill>
              </a:rPr>
              <a:t>   </a:t>
            </a:r>
            <a:r>
              <a:rPr lang="en-US" dirty="0"/>
              <a:t>becomes actual</a:t>
            </a:r>
            <a:br>
              <a:rPr lang="en-US" dirty="0"/>
            </a:br>
            <a:r>
              <a:rPr lang="en-US" i="1" dirty="0">
                <a:solidFill>
                  <a:srgbClr val="0432FF"/>
                </a:solidFill>
              </a:rPr>
              <a:t>A[1]</a:t>
            </a:r>
            <a:r>
              <a:rPr lang="en-US" i="1" dirty="0">
                <a:solidFill>
                  <a:srgbClr val="FF0000"/>
                </a:solidFill>
              </a:rPr>
              <a:t>+ϵ[1] </a:t>
            </a:r>
            <a:r>
              <a:rPr lang="en-US" i="1" dirty="0">
                <a:solidFill>
                  <a:srgbClr val="0432FF"/>
                </a:solidFill>
              </a:rPr>
              <a:t>+ A[2]+</a:t>
            </a:r>
            <a:r>
              <a:rPr lang="en-US" i="1" dirty="0">
                <a:solidFill>
                  <a:srgbClr val="FF0000"/>
                </a:solidFill>
              </a:rPr>
              <a:t>ϵ[2] </a:t>
            </a:r>
            <a:r>
              <a:rPr lang="en-US" i="1" dirty="0">
                <a:solidFill>
                  <a:srgbClr val="0432FF"/>
                </a:solidFill>
              </a:rPr>
              <a:t>=  sum{A[</a:t>
            </a:r>
            <a:r>
              <a:rPr lang="en-US" i="1" dirty="0" err="1">
                <a:solidFill>
                  <a:srgbClr val="0432FF"/>
                </a:solidFill>
              </a:rPr>
              <a:t>i</a:t>
            </a:r>
            <a:r>
              <a:rPr lang="en-US" i="1" dirty="0">
                <a:solidFill>
                  <a:srgbClr val="0432FF"/>
                </a:solidFill>
              </a:rPr>
              <a:t>]} </a:t>
            </a:r>
            <a:r>
              <a:rPr lang="en-US" i="1" dirty="0">
                <a:solidFill>
                  <a:srgbClr val="FF0000"/>
                </a:solidFill>
              </a:rPr>
              <a:t>+ sum{ϵ[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]}</a:t>
            </a:r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dirty="0"/>
              <a:t>Error accumulates </a:t>
            </a:r>
            <a:r>
              <a:rPr lang="en-US" dirty="0"/>
              <a:t>with each computational step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1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problem of error accumulation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0432FF"/>
                </a:solidFill>
              </a:rPr>
              <a:t>Sum {ϵ[</a:t>
            </a:r>
            <a:r>
              <a:rPr lang="en-US" sz="2800" i="1" dirty="0" err="1">
                <a:solidFill>
                  <a:srgbClr val="0432FF"/>
                </a:solidFill>
              </a:rPr>
              <a:t>i</a:t>
            </a:r>
            <a:r>
              <a:rPr lang="en-US" sz="2800" i="1" dirty="0">
                <a:solidFill>
                  <a:srgbClr val="0432FF"/>
                </a:solidFill>
              </a:rPr>
              <a:t>]} </a:t>
            </a:r>
            <a:r>
              <a:rPr lang="en-US" sz="2800" dirty="0">
                <a:solidFill>
                  <a:srgbClr val="0432FF"/>
                </a:solidFill>
              </a:rPr>
              <a:t>for</a:t>
            </a:r>
            <a:r>
              <a:rPr lang="en-US" sz="2800" i="1" dirty="0">
                <a:solidFill>
                  <a:srgbClr val="0432FF"/>
                </a:solidFill>
              </a:rPr>
              <a:t> </a:t>
            </a:r>
            <a:r>
              <a:rPr lang="en-US" sz="2800" i="1" dirty="0" err="1">
                <a:solidFill>
                  <a:srgbClr val="0432FF"/>
                </a:solidFill>
              </a:rPr>
              <a:t>i</a:t>
            </a:r>
            <a:r>
              <a:rPr lang="en-US" sz="2800" i="1" dirty="0">
                <a:solidFill>
                  <a:srgbClr val="0432FF"/>
                </a:solidFill>
              </a:rPr>
              <a:t>=1 </a:t>
            </a:r>
            <a:r>
              <a:rPr lang="en-US" sz="2800" dirty="0">
                <a:solidFill>
                  <a:srgbClr val="0432FF"/>
                </a:solidFill>
              </a:rPr>
              <a:t>to</a:t>
            </a:r>
            <a:r>
              <a:rPr lang="en-US" sz="2800" i="1" dirty="0">
                <a:solidFill>
                  <a:srgbClr val="0432FF"/>
                </a:solidFill>
              </a:rPr>
              <a:t> n</a:t>
            </a:r>
            <a:r>
              <a:rPr lang="en-US" sz="2800" dirty="0">
                <a:solidFill>
                  <a:srgbClr val="0432FF"/>
                </a:solidFill>
              </a:rPr>
              <a:t>  is unknowable</a:t>
            </a:r>
          </a:p>
          <a:p>
            <a:pPr lvl="1"/>
            <a:r>
              <a:rPr lang="en-US" sz="2400" i="1" dirty="0">
                <a:solidFill>
                  <a:srgbClr val="0432FF"/>
                </a:solidFill>
              </a:rPr>
              <a:t>Sum {ϵ[</a:t>
            </a:r>
            <a:r>
              <a:rPr lang="en-US" sz="2400" i="1" dirty="0" err="1">
                <a:solidFill>
                  <a:srgbClr val="0432FF"/>
                </a:solidFill>
              </a:rPr>
              <a:t>i</a:t>
            </a:r>
            <a:r>
              <a:rPr lang="en-US" sz="2400" i="1" dirty="0">
                <a:solidFill>
                  <a:srgbClr val="0432FF"/>
                </a:solidFill>
              </a:rPr>
              <a:t>]} </a:t>
            </a:r>
            <a:r>
              <a:rPr lang="en-US" sz="2400" dirty="0"/>
              <a:t>can grow without limit, or </a:t>
            </a:r>
          </a:p>
          <a:p>
            <a:pPr lvl="1"/>
            <a:r>
              <a:rPr lang="en-US" sz="2400" i="1" dirty="0">
                <a:solidFill>
                  <a:srgbClr val="0432FF"/>
                </a:solidFill>
              </a:rPr>
              <a:t>Sum {ϵ[</a:t>
            </a:r>
            <a:r>
              <a:rPr lang="en-US" sz="2400" i="1" dirty="0" err="1">
                <a:solidFill>
                  <a:srgbClr val="0432FF"/>
                </a:solidFill>
              </a:rPr>
              <a:t>i</a:t>
            </a:r>
            <a:r>
              <a:rPr lang="en-US" sz="2400" i="1" dirty="0">
                <a:solidFill>
                  <a:srgbClr val="0432FF"/>
                </a:solidFill>
              </a:rPr>
              <a:t>]} </a:t>
            </a:r>
            <a:r>
              <a:rPr lang="en-US" sz="2400" dirty="0"/>
              <a:t>might mostly cancel out </a:t>
            </a:r>
          </a:p>
          <a:p>
            <a:r>
              <a:rPr lang="en-US" sz="2800" dirty="0"/>
              <a:t>Cannot know what portion of an analog-computed result is error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For calculations of </a:t>
            </a:r>
            <a:r>
              <a:rPr lang="en-US" sz="2800" dirty="0">
                <a:solidFill>
                  <a:srgbClr val="FF0000"/>
                </a:solidFill>
              </a:rPr>
              <a:t>more than a few steps</a:t>
            </a:r>
            <a:r>
              <a:rPr lang="en-US" sz="2800" dirty="0">
                <a:solidFill>
                  <a:srgbClr val="0000FF"/>
                </a:solidFill>
              </a:rPr>
              <a:t>, obtaining </a:t>
            </a:r>
            <a:r>
              <a:rPr lang="en-US" sz="2800" dirty="0"/>
              <a:t>useful results </a:t>
            </a:r>
            <a:r>
              <a:rPr lang="en-US" sz="2800" dirty="0">
                <a:solidFill>
                  <a:srgbClr val="0000FF"/>
                </a:solidFill>
              </a:rPr>
              <a:t>requires a way to represent values without error</a:t>
            </a:r>
          </a:p>
          <a:p>
            <a:r>
              <a:rPr lang="en-US" sz="2800" dirty="0">
                <a:solidFill>
                  <a:srgbClr val="008000"/>
                </a:solidFill>
              </a:rPr>
              <a:t>Solution:  give up expressiveness of analog and compute on a finite set of values that can be represented without error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symbol set: Unary, or base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665"/>
            <a:ext cx="8273322" cy="5440362"/>
          </a:xfrm>
        </p:spPr>
        <p:txBody>
          <a:bodyPr>
            <a:normAutofit fontScale="92500"/>
          </a:bodyPr>
          <a:lstStyle/>
          <a:p>
            <a:r>
              <a:rPr lang="en-US" dirty="0"/>
              <a:t>Unary has one symbol; used for tallying</a:t>
            </a:r>
          </a:p>
          <a:p>
            <a:r>
              <a:rPr lang="en-US" dirty="0"/>
              <a:t>To represent the number A write the chosen symbol, say, slash /, </a:t>
            </a:r>
            <a:r>
              <a:rPr lang="en-US" i="1" dirty="0"/>
              <a:t>A</a:t>
            </a:r>
            <a:r>
              <a:rPr lang="en-US" dirty="0"/>
              <a:t> times</a:t>
            </a:r>
          </a:p>
          <a:p>
            <a:pPr lvl="1"/>
            <a:r>
              <a:rPr lang="en-US" dirty="0"/>
              <a:t>Let A be		</a:t>
            </a:r>
            <a:r>
              <a:rPr lang="en-US" dirty="0">
                <a:solidFill>
                  <a:srgbClr val="008000"/>
                </a:solidFill>
              </a:rPr>
              <a:t>//////</a:t>
            </a:r>
          </a:p>
          <a:p>
            <a:pPr lvl="1"/>
            <a:r>
              <a:rPr lang="en-US" dirty="0"/>
              <a:t>Let B be		/////////////////</a:t>
            </a:r>
          </a:p>
          <a:p>
            <a:pPr lvl="1"/>
            <a:r>
              <a:rPr lang="en-US" dirty="0"/>
              <a:t>Then A + B is  	</a:t>
            </a:r>
            <a:r>
              <a:rPr lang="en-US" dirty="0">
                <a:solidFill>
                  <a:srgbClr val="008000"/>
                </a:solidFill>
              </a:rPr>
              <a:t>//////</a:t>
            </a:r>
            <a:r>
              <a:rPr lang="en-US" dirty="0"/>
              <a:t>/////////////////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Unary number A uses O(A) space </a:t>
            </a:r>
            <a:r>
              <a:rPr lang="en-US" dirty="0"/>
              <a:t>⇒</a:t>
            </a:r>
            <a:r>
              <a:rPr lang="en-US" dirty="0">
                <a:solidFill>
                  <a:srgbClr val="FF0000"/>
                </a:solidFill>
              </a:rPr>
              <a:t> O(A) hardware to store the number A</a:t>
            </a:r>
          </a:p>
          <a:p>
            <a:r>
              <a:rPr lang="en-US" dirty="0">
                <a:solidFill>
                  <a:srgbClr val="0000FF"/>
                </a:solidFill>
              </a:rPr>
              <a:t>What does + mean in unary?</a:t>
            </a:r>
          </a:p>
          <a:p>
            <a:pPr lvl="1"/>
            <a:r>
              <a:rPr lang="en-US" dirty="0"/>
              <a:t>+ means </a:t>
            </a:r>
            <a:r>
              <a:rPr lang="en-US" i="1" dirty="0"/>
              <a:t>concatenate the symbol strings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So, time to add a pair of numbers is O(A+B), not O(1)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Better:  weighted positional, base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72"/>
            <a:ext cx="8270491" cy="5168900"/>
          </a:xfrm>
        </p:spPr>
        <p:txBody>
          <a:bodyPr>
            <a:normAutofit/>
          </a:bodyPr>
          <a:lstStyle/>
          <a:p>
            <a:r>
              <a:rPr lang="en-US" dirty="0"/>
              <a:t>Number written as series of digits</a:t>
            </a:r>
            <a:br>
              <a:rPr lang="en-US" dirty="0"/>
            </a:br>
            <a:r>
              <a:rPr lang="en-US" dirty="0"/>
              <a:t>d∊ {0, 1, 2, 3, 4, 5, 6, 7, 8, 9} where value of digit is weighted by its position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Number A written in O(log A) symbols; much less space and hardware than Unary</a:t>
            </a:r>
          </a:p>
          <a:p>
            <a:r>
              <a:rPr lang="en-US" dirty="0"/>
              <a:t>A + B  takes  O(</a:t>
            </a:r>
            <a:r>
              <a:rPr lang="en-US" dirty="0">
                <a:solidFill>
                  <a:srgbClr val="0432FF"/>
                </a:solidFill>
              </a:rPr>
              <a:t>log</a:t>
            </a:r>
            <a:r>
              <a:rPr lang="en-US" dirty="0"/>
              <a:t>(A+B)) time, much faster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346" y="3317077"/>
            <a:ext cx="813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 ↑												↑</a:t>
            </a:r>
          </a:p>
          <a:p>
            <a:r>
              <a:rPr lang="en-US" sz="3200" dirty="0">
                <a:solidFill>
                  <a:srgbClr val="0432FF"/>
                </a:solidFill>
              </a:rPr>
              <a:t>Most significant digit		Least significant digit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464" y="2849276"/>
            <a:ext cx="73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</a:t>
            </a:r>
            <a:r>
              <a:rPr lang="en-US" sz="3600" baseline="-25000" dirty="0"/>
              <a:t>i</a:t>
            </a:r>
            <a:r>
              <a:rPr lang="en-US" sz="3600" dirty="0"/>
              <a:t>x10</a:t>
            </a:r>
            <a:r>
              <a:rPr lang="en-US" sz="3600" baseline="30000" dirty="0"/>
              <a:t>i</a:t>
            </a:r>
            <a:r>
              <a:rPr lang="en-US" sz="3600" dirty="0"/>
              <a:t> + d</a:t>
            </a:r>
            <a:r>
              <a:rPr lang="en-US" sz="3600" baseline="-25000" dirty="0"/>
              <a:t>i-1</a:t>
            </a:r>
            <a:r>
              <a:rPr lang="en-US" sz="3600" dirty="0"/>
              <a:t>x10</a:t>
            </a:r>
            <a:r>
              <a:rPr lang="en-US" sz="3600" baseline="30000" dirty="0"/>
              <a:t>i-1</a:t>
            </a:r>
            <a:r>
              <a:rPr lang="en-US" sz="3600" dirty="0"/>
              <a:t> + … + d</a:t>
            </a:r>
            <a:r>
              <a:rPr lang="en-US" sz="3600" baseline="-25000" dirty="0"/>
              <a:t>1</a:t>
            </a:r>
            <a:r>
              <a:rPr lang="en-US" sz="3600" dirty="0"/>
              <a:t>x10</a:t>
            </a:r>
            <a:r>
              <a:rPr lang="en-US" sz="3600" baseline="30000" dirty="0"/>
              <a:t>1</a:t>
            </a:r>
            <a:r>
              <a:rPr lang="en-US" sz="3600" dirty="0"/>
              <a:t> + d</a:t>
            </a:r>
            <a:r>
              <a:rPr lang="en-US" sz="3600" baseline="-25000" dirty="0"/>
              <a:t>0</a:t>
            </a:r>
            <a:r>
              <a:rPr lang="en-US" sz="3600" dirty="0"/>
              <a:t>x10</a:t>
            </a:r>
            <a:r>
              <a:rPr lang="en-US" sz="3600" baseline="30000" dirty="0"/>
              <a:t>0</a:t>
            </a:r>
            <a:endParaRPr lang="en-US" sz="3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865"/>
            <a:ext cx="8229600" cy="532153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Use voltage because transistor circuits can sense and react to voltage values very quickly</a:t>
            </a:r>
          </a:p>
          <a:p>
            <a:r>
              <a:rPr lang="en-US" dirty="0">
                <a:solidFill>
                  <a:srgbClr val="0432FF"/>
                </a:solidFill>
              </a:rPr>
              <a:t>Base 10 requires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10 voltage levels corresponding to {0,1,</a:t>
            </a:r>
            <a:r>
              <a:rPr lang="mr-IN" dirty="0">
                <a:solidFill>
                  <a:srgbClr val="0432FF"/>
                </a:solidFill>
              </a:rPr>
              <a:t>…</a:t>
            </a:r>
            <a:r>
              <a:rPr lang="en-US" dirty="0">
                <a:solidFill>
                  <a:srgbClr val="0432FF"/>
                </a:solidFill>
              </a:rPr>
              <a:t>,9}</a:t>
            </a:r>
          </a:p>
          <a:p>
            <a:pPr lvl="1"/>
            <a:r>
              <a:rPr lang="en-US" dirty="0"/>
              <a:t>However, typical electrical part has ±5% to ±20% variance from nominal value</a:t>
            </a:r>
          </a:p>
          <a:p>
            <a:pPr lvl="1"/>
            <a:r>
              <a:rPr lang="en-US" dirty="0"/>
              <a:t>Cheaply building many circuits that match well yet use 10 voltage levels is difficult  </a:t>
            </a:r>
          </a:p>
          <a:p>
            <a:r>
              <a:rPr lang="en-US" dirty="0">
                <a:solidFill>
                  <a:srgbClr val="0432FF"/>
                </a:solidFill>
              </a:rPr>
              <a:t>Look for a weighted positional symbol set needing fewer voltage levels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0" y="371159"/>
            <a:ext cx="8240861" cy="745196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high &amp; low mechanical switch input examples:  </a:t>
            </a:r>
            <a:r>
              <a:rPr lang="en-US" i="1" dirty="0"/>
              <a:t>push = assert input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426464"/>
            <a:ext cx="8372475" cy="4699700"/>
          </a:xfrm>
        </p:spPr>
        <p:txBody>
          <a:bodyPr/>
          <a:lstStyle/>
          <a:p>
            <a:r>
              <a:rPr lang="en-US" sz="2800" dirty="0"/>
              <a:t>Active high input:		Active low input:</a:t>
            </a:r>
            <a:br>
              <a:rPr lang="en-US" sz="2800" dirty="0"/>
            </a:br>
            <a:r>
              <a:rPr lang="en-US" sz="2800" dirty="0"/>
              <a:t>Output = +5 V if push		Output = 0 V if push</a:t>
            </a:r>
          </a:p>
        </p:txBody>
      </p:sp>
      <p:pic>
        <p:nvPicPr>
          <p:cNvPr id="7" name="Picture 6" descr="lab-01-complement-input-circ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43" y="2741664"/>
            <a:ext cx="1609680" cy="4096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179F1-619A-744B-A6F4-7140C73A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9" y="2741664"/>
            <a:ext cx="1604955" cy="409570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7303C-4505-BF41-980A-3D6A8503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FCC3-64FD-DA41-93A5-B2B60EB2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6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weighted positional:  base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830" y="1161709"/>
            <a:ext cx="8318328" cy="4924814"/>
          </a:xfrm>
        </p:spPr>
        <p:txBody>
          <a:bodyPr>
            <a:normAutofit/>
          </a:bodyPr>
          <a:lstStyle/>
          <a:p>
            <a:r>
              <a:rPr lang="en-US" dirty="0"/>
              <a:t>Unlike unary, base 2 (binary) has logarithmic, not linear, time and space complexity</a:t>
            </a:r>
          </a:p>
          <a:p>
            <a:r>
              <a:rPr lang="en-US" dirty="0">
                <a:solidFill>
                  <a:srgbClr val="0432FF"/>
                </a:solidFill>
              </a:rPr>
              <a:t>Electrical circuit need only have and distinguish between two different voltage levels:  </a:t>
            </a:r>
            <a:r>
              <a:rPr lang="en-US" dirty="0"/>
              <a:t>cheapest and fastest choice</a:t>
            </a:r>
          </a:p>
          <a:p>
            <a:pPr lvl="1"/>
            <a:r>
              <a:rPr lang="en-US" dirty="0"/>
              <a:t>Distinguishing symbols requires that the chosen voltages be sufficiently different</a:t>
            </a:r>
          </a:p>
          <a:p>
            <a:pPr lvl="1"/>
            <a:r>
              <a:rPr lang="en-US" dirty="0"/>
              <a:t>Electrical part variation requires acceptance of a range of voltages for each symbol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two-symbol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Heads and tails</a:t>
            </a:r>
          </a:p>
          <a:p>
            <a:r>
              <a:rPr lang="en-US" dirty="0"/>
              <a:t>Modulo 2 arithmetic:</a:t>
            </a:r>
          </a:p>
          <a:p>
            <a:r>
              <a:rPr lang="en-US" dirty="0"/>
              <a:t>Statements:   Sentences that are either </a:t>
            </a:r>
          </a:p>
        </p:txBody>
      </p:sp>
      <p:pic>
        <p:nvPicPr>
          <p:cNvPr id="4" name="Picture 3" descr="TF bw filled in 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746500"/>
            <a:ext cx="5529072" cy="2340864"/>
          </a:xfrm>
          <a:prstGeom prst="rect">
            <a:avLst/>
          </a:prstGeom>
        </p:spPr>
      </p:pic>
      <p:pic>
        <p:nvPicPr>
          <p:cNvPr id="5" name="Picture 4" descr="TF color copy cropp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746500"/>
            <a:ext cx="5535168" cy="2343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594100" y="1600200"/>
            <a:ext cx="4610100" cy="2286000"/>
            <a:chOff x="3594100" y="1600200"/>
            <a:chExt cx="4610100" cy="2286000"/>
          </a:xfrm>
        </p:grpSpPr>
        <p:pic>
          <p:nvPicPr>
            <p:cNvPr id="6" name="Picture 5" descr="Heads quarte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t="34074" r="28148" b="32593"/>
            <a:stretch/>
          </p:blipFill>
          <p:spPr>
            <a:xfrm>
              <a:off x="3594100" y="1600200"/>
              <a:ext cx="2324100" cy="2286000"/>
            </a:xfrm>
            <a:prstGeom prst="rect">
              <a:avLst/>
            </a:prstGeom>
          </p:spPr>
        </p:pic>
        <p:pic>
          <p:nvPicPr>
            <p:cNvPr id="7" name="Picture 6" descr="Tails quarter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8200" y="1600200"/>
              <a:ext cx="2286000" cy="2286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024448" y="1786366"/>
            <a:ext cx="1588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+ 1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9973" y="6232764"/>
            <a:ext cx="340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True/False </a:t>
            </a:r>
            <a:r>
              <a:rPr lang="en-US" dirty="0" err="1"/>
              <a:t>ambigram</a:t>
            </a:r>
            <a:r>
              <a:rPr lang="en-US" dirty="0"/>
              <a:t> © Scott Kim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622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Automating computing means using a </a:t>
            </a:r>
            <a:r>
              <a:rPr lang="en-US" dirty="0">
                <a:solidFill>
                  <a:srgbClr val="0000FF"/>
                </a:solidFill>
              </a:rPr>
              <a:t>machine</a:t>
            </a:r>
          </a:p>
          <a:p>
            <a:r>
              <a:rPr lang="en-US" dirty="0"/>
              <a:t>Using machines to compute depends on </a:t>
            </a:r>
            <a:r>
              <a:rPr lang="en-US" dirty="0">
                <a:solidFill>
                  <a:srgbClr val="0000FF"/>
                </a:solidFill>
              </a:rPr>
              <a:t>finite symbol sets</a:t>
            </a:r>
          </a:p>
          <a:p>
            <a:r>
              <a:rPr lang="en-US" dirty="0"/>
              <a:t>In an analog world, </a:t>
            </a:r>
            <a:r>
              <a:rPr lang="en-US" dirty="0">
                <a:solidFill>
                  <a:srgbClr val="0000FF"/>
                </a:solidFill>
              </a:rPr>
              <a:t>error accumulates</a:t>
            </a:r>
          </a:p>
          <a:p>
            <a:r>
              <a:rPr lang="en-US" dirty="0"/>
              <a:t>We can make machines that </a:t>
            </a:r>
            <a:r>
              <a:rPr lang="en-US" dirty="0">
                <a:solidFill>
                  <a:srgbClr val="0000FF"/>
                </a:solidFill>
              </a:rPr>
              <a:t>behave digitally, </a:t>
            </a:r>
            <a:r>
              <a:rPr lang="en-US" dirty="0"/>
              <a:t>that use a fixed, finite set of values</a:t>
            </a:r>
          </a:p>
          <a:p>
            <a:pPr lvl="1"/>
            <a:r>
              <a:rPr lang="en-US" dirty="0"/>
              <a:t>Finite symbol sets match manufacturing capability</a:t>
            </a:r>
          </a:p>
          <a:p>
            <a:pPr lvl="1"/>
            <a:r>
              <a:rPr lang="en-US" dirty="0"/>
              <a:t>Clear symbol distinguishability reduces errors, typically to a vanishingly small error rate</a:t>
            </a:r>
          </a:p>
          <a:p>
            <a:r>
              <a:rPr lang="en-US" dirty="0">
                <a:solidFill>
                  <a:srgbClr val="0000FF"/>
                </a:solidFill>
              </a:rPr>
              <a:t>Key concepts</a:t>
            </a:r>
            <a:r>
              <a:rPr lang="en-US" dirty="0"/>
              <a:t> to achieve the above</a:t>
            </a:r>
          </a:p>
          <a:p>
            <a:pPr lvl="1"/>
            <a:r>
              <a:rPr lang="en-US" b="1" dirty="0"/>
              <a:t>Binary (and higher-radix) number systems</a:t>
            </a:r>
          </a:p>
          <a:p>
            <a:pPr lvl="1"/>
            <a:r>
              <a:rPr lang="en-US" b="1" dirty="0"/>
              <a:t>Weighted positional notation so that number of symbols is the log of the range of the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Digit – bit, for short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Direct representation of digital logic values</a:t>
            </a:r>
          </a:p>
          <a:p>
            <a:r>
              <a:rPr lang="en-US" dirty="0"/>
              <a:t>Mathematical interpretation is 0 and 1</a:t>
            </a:r>
          </a:p>
          <a:p>
            <a:r>
              <a:rPr lang="en-US" dirty="0"/>
              <a:t>A sequence of bits, called a </a:t>
            </a:r>
            <a:r>
              <a:rPr lang="en-US" dirty="0">
                <a:solidFill>
                  <a:srgbClr val="0070C0"/>
                </a:solidFill>
              </a:rPr>
              <a:t>bit string</a:t>
            </a:r>
            <a:r>
              <a:rPr lang="en-US" dirty="0"/>
              <a:t>, is used to represent a complex data item, for example: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integer 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or a text or </a:t>
            </a:r>
            <a:r>
              <a:rPr lang="en-US" i="1" dirty="0" err="1"/>
              <a:t>evs</a:t>
            </a:r>
            <a:r>
              <a:rPr lang="en-US" i="1" dirty="0"/>
              <a:t>!</a:t>
            </a:r>
          </a:p>
          <a:p>
            <a:r>
              <a:rPr lang="en-US" dirty="0"/>
              <a:t>The bit string concept is a powerful representational platform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6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digit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binary digit (bit) has one of two values</a:t>
            </a:r>
          </a:p>
          <a:p>
            <a:r>
              <a:rPr lang="en-US" dirty="0"/>
              <a:t>What about a string of bits?</a:t>
            </a:r>
          </a:p>
          <a:p>
            <a:pPr lvl="1"/>
            <a:r>
              <a:rPr lang="en-US" dirty="0"/>
              <a:t>Number of possible patterns of an n-bit string is</a:t>
            </a:r>
            <a:br>
              <a:rPr lang="en-US" dirty="0"/>
            </a:br>
            <a:r>
              <a:rPr lang="en-US" dirty="0"/>
              <a:t>2*2*2 … *2 = 2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9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bit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i="1" dirty="0"/>
              <a:t>2</a:t>
            </a:r>
            <a:r>
              <a:rPr lang="en-US" i="1" baseline="30000" dirty="0"/>
              <a:t>k</a:t>
            </a:r>
            <a:r>
              <a:rPr lang="en-US" dirty="0"/>
              <a:t> distinct strings of </a:t>
            </a:r>
            <a:r>
              <a:rPr lang="en-US" i="1" dirty="0"/>
              <a:t>k</a:t>
            </a:r>
            <a:r>
              <a:rPr lang="en-US" dirty="0"/>
              <a:t> bits</a:t>
            </a:r>
          </a:p>
          <a:p>
            <a:r>
              <a:rPr lang="en-US" dirty="0"/>
              <a:t>Example:  all 3-bit strings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000   001   010   011   100   101   110   111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  <a:p>
            <a:r>
              <a:rPr lang="en-US" i="1" dirty="0"/>
              <a:t>k</a:t>
            </a:r>
            <a:r>
              <a:rPr lang="en-US" dirty="0"/>
              <a:t> bits can be carried on</a:t>
            </a:r>
            <a:r>
              <a:rPr lang="en-US" i="1" dirty="0">
                <a:solidFill>
                  <a:srgbClr val="0000FF"/>
                </a:solidFill>
              </a:rPr>
              <a:t> k</a:t>
            </a:r>
            <a:r>
              <a:rPr lang="en-US" dirty="0">
                <a:solidFill>
                  <a:srgbClr val="0000FF"/>
                </a:solidFill>
              </a:rPr>
              <a:t> wires</a:t>
            </a:r>
          </a:p>
          <a:p>
            <a:r>
              <a:rPr lang="en-US" i="1" dirty="0"/>
              <a:t>k</a:t>
            </a:r>
            <a:r>
              <a:rPr lang="en-US" dirty="0"/>
              <a:t> bits can </a:t>
            </a:r>
            <a:r>
              <a:rPr lang="en-US" dirty="0">
                <a:solidFill>
                  <a:srgbClr val="000000"/>
                </a:solidFill>
              </a:rPr>
              <a:t>be stored in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k</a:t>
            </a:r>
            <a:r>
              <a:rPr lang="en-US" dirty="0">
                <a:solidFill>
                  <a:srgbClr val="0000FF"/>
                </a:solidFill>
              </a:rPr>
              <a:t> latches</a:t>
            </a:r>
          </a:p>
          <a:p>
            <a:r>
              <a:rPr lang="en-US" i="1" dirty="0"/>
              <a:t>k</a:t>
            </a:r>
            <a:r>
              <a:rPr lang="en-US" dirty="0"/>
              <a:t> bits can </a:t>
            </a:r>
            <a:r>
              <a:rPr lang="en-US" dirty="0">
                <a:solidFill>
                  <a:srgbClr val="0000FF"/>
                </a:solidFill>
              </a:rPr>
              <a:t>represent </a:t>
            </a:r>
            <a:r>
              <a:rPr lang="en-US" i="1" dirty="0">
                <a:solidFill>
                  <a:srgbClr val="0000FF"/>
                </a:solidFill>
              </a:rPr>
              <a:t>2</a:t>
            </a:r>
            <a:r>
              <a:rPr lang="en-US" i="1" baseline="30000" dirty="0">
                <a:solidFill>
                  <a:srgbClr val="0000FF"/>
                </a:solidFill>
              </a:rPr>
              <a:t>k </a:t>
            </a:r>
            <a:r>
              <a:rPr lang="en-US" dirty="0">
                <a:solidFill>
                  <a:srgbClr val="0000FF"/>
                </a:solidFill>
              </a:rPr>
              <a:t>values</a:t>
            </a:r>
          </a:p>
          <a:p>
            <a:r>
              <a:rPr lang="en-US" i="1" dirty="0"/>
              <a:t>k</a:t>
            </a:r>
            <a:r>
              <a:rPr lang="en-US" dirty="0"/>
              <a:t> bits can </a:t>
            </a:r>
            <a:r>
              <a:rPr lang="en-US" dirty="0">
                <a:solidFill>
                  <a:srgbClr val="0000FF"/>
                </a:solidFill>
              </a:rPr>
              <a:t>name or point to </a:t>
            </a:r>
            <a:r>
              <a:rPr lang="en-US" i="1" dirty="0">
                <a:solidFill>
                  <a:srgbClr val="0000FF"/>
                </a:solidFill>
              </a:rPr>
              <a:t>2</a:t>
            </a:r>
            <a:r>
              <a:rPr lang="en-US" i="1" baseline="30000" dirty="0">
                <a:solidFill>
                  <a:srgbClr val="0000FF"/>
                </a:solidFill>
              </a:rPr>
              <a:t>k </a:t>
            </a:r>
            <a:r>
              <a:rPr lang="en-US" dirty="0">
                <a:solidFill>
                  <a:srgbClr val="0000FF"/>
                </a:solidFill>
              </a:rPr>
              <a:t>locations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 of 2:  the numbers of 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4728"/>
            <a:ext cx="8445500" cy="5357446"/>
          </a:xfrm>
        </p:spPr>
        <p:txBody>
          <a:bodyPr>
            <a:normAutofit/>
          </a:bodyPr>
          <a:lstStyle/>
          <a:p>
            <a:r>
              <a:rPr lang="en-US" dirty="0"/>
              <a:t>Learn the powers of 2 from 2</a:t>
            </a:r>
            <a:r>
              <a:rPr lang="en-US" baseline="30000" dirty="0"/>
              <a:t>0</a:t>
            </a:r>
            <a:r>
              <a:rPr lang="en-US" dirty="0"/>
              <a:t> to 2</a:t>
            </a:r>
            <a:r>
              <a:rPr lang="en-US" baseline="30000" dirty="0"/>
              <a:t>49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Memorize decimal equivalents</a:t>
            </a:r>
            <a:r>
              <a:rPr lang="en-US" dirty="0"/>
              <a:t> for 10 cases </a:t>
            </a:r>
            <a:br>
              <a:rPr lang="en-US" dirty="0"/>
            </a:b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, 2</a:t>
            </a:r>
            <a:r>
              <a:rPr lang="en-US" baseline="30000" dirty="0"/>
              <a:t>1</a:t>
            </a:r>
            <a:r>
              <a:rPr lang="en-US" dirty="0"/>
              <a:t>, 2</a:t>
            </a:r>
            <a:r>
              <a:rPr lang="en-US" baseline="30000" dirty="0"/>
              <a:t>2</a:t>
            </a:r>
            <a:r>
              <a:rPr lang="en-US" dirty="0"/>
              <a:t>,  2</a:t>
            </a:r>
            <a:r>
              <a:rPr lang="en-US" baseline="30000" dirty="0"/>
              <a:t>3</a:t>
            </a:r>
            <a:r>
              <a:rPr lang="en-US" dirty="0"/>
              <a:t>, 2</a:t>
            </a:r>
            <a:r>
              <a:rPr lang="en-US" baseline="30000" dirty="0"/>
              <a:t>4</a:t>
            </a:r>
            <a:r>
              <a:rPr lang="en-US" dirty="0"/>
              <a:t>,  2</a:t>
            </a:r>
            <a:r>
              <a:rPr lang="en-US" baseline="30000" dirty="0"/>
              <a:t>5</a:t>
            </a:r>
            <a:r>
              <a:rPr lang="en-US" dirty="0"/>
              <a:t>,   2</a:t>
            </a:r>
            <a:r>
              <a:rPr lang="en-US" baseline="30000" dirty="0"/>
              <a:t>6</a:t>
            </a:r>
            <a:r>
              <a:rPr lang="en-US" dirty="0"/>
              <a:t>,   2</a:t>
            </a:r>
            <a:r>
              <a:rPr lang="en-US" baseline="30000" dirty="0"/>
              <a:t>7</a:t>
            </a:r>
            <a:r>
              <a:rPr lang="en-US" dirty="0"/>
              <a:t>,     2</a:t>
            </a:r>
            <a:r>
              <a:rPr lang="en-US" baseline="30000" dirty="0"/>
              <a:t>8</a:t>
            </a:r>
            <a:r>
              <a:rPr lang="en-US" dirty="0"/>
              <a:t>,     2</a:t>
            </a:r>
            <a:r>
              <a:rPr lang="en-US" baseline="30000" dirty="0"/>
              <a:t>9     </a:t>
            </a:r>
            <a:br>
              <a:rPr lang="en-US" baseline="30000" dirty="0"/>
            </a:br>
            <a:r>
              <a:rPr lang="en-US" dirty="0"/>
              <a:t>{1,  2,   4,   8,  16,  32,  64,  128,  256,  512}</a:t>
            </a:r>
            <a:endParaRPr lang="en-US" baseline="30000" dirty="0"/>
          </a:p>
          <a:p>
            <a:pPr lvl="1"/>
            <a:r>
              <a:rPr lang="en-US" dirty="0">
                <a:solidFill>
                  <a:srgbClr val="00B050"/>
                </a:solidFill>
              </a:rPr>
              <a:t>Memorize names </a:t>
            </a:r>
            <a:r>
              <a:rPr lang="en-US" dirty="0"/>
              <a:t>for 2</a:t>
            </a:r>
            <a:r>
              <a:rPr lang="en-US" baseline="30000" dirty="0"/>
              <a:t>10</a:t>
            </a:r>
            <a:r>
              <a:rPr lang="en-US" dirty="0"/>
              <a:t>,    2</a:t>
            </a:r>
            <a:r>
              <a:rPr lang="en-US" baseline="30000" dirty="0"/>
              <a:t>20</a:t>
            </a:r>
            <a:r>
              <a:rPr lang="en-US" dirty="0"/>
              <a:t>,       2</a:t>
            </a:r>
            <a:r>
              <a:rPr lang="en-US" baseline="30000" dirty="0"/>
              <a:t>30</a:t>
            </a:r>
            <a:r>
              <a:rPr lang="en-US" dirty="0"/>
              <a:t>,     2</a:t>
            </a:r>
            <a:r>
              <a:rPr lang="en-US" baseline="30000" dirty="0"/>
              <a:t>40</a:t>
            </a:r>
            <a:br>
              <a:rPr lang="en-US" dirty="0"/>
            </a:br>
            <a:r>
              <a:rPr lang="en-US" dirty="0"/>
              <a:t>                                     {</a:t>
            </a:r>
            <a:r>
              <a:rPr lang="en-US" dirty="0">
                <a:solidFill>
                  <a:srgbClr val="00B050"/>
                </a:solidFill>
              </a:rPr>
              <a:t>Kilo,  Mega,  Giga,  Tera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	know in base 10        {~10</a:t>
            </a:r>
            <a:r>
              <a:rPr lang="en-US" baseline="30000" dirty="0"/>
              <a:t>3</a:t>
            </a:r>
            <a:r>
              <a:rPr lang="en-US" dirty="0"/>
              <a:t>,  ~10</a:t>
            </a:r>
            <a:r>
              <a:rPr lang="en-US" baseline="30000" dirty="0"/>
              <a:t>6</a:t>
            </a:r>
            <a:r>
              <a:rPr lang="en-US" dirty="0"/>
              <a:t>,   ~10</a:t>
            </a:r>
            <a:r>
              <a:rPr lang="en-US" baseline="30000" dirty="0"/>
              <a:t>9</a:t>
            </a:r>
            <a:r>
              <a:rPr lang="en-US" dirty="0"/>
              <a:t>,  ~10</a:t>
            </a:r>
            <a:r>
              <a:rPr lang="en-US" baseline="30000" dirty="0"/>
              <a:t>12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	    	  {thousand, million, billion, trillion}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Combine</a:t>
            </a:r>
            <a:r>
              <a:rPr lang="en-US" dirty="0"/>
              <a:t> above and use decomposition to know 2</a:t>
            </a:r>
            <a:r>
              <a:rPr lang="en-US" baseline="30000" dirty="0"/>
              <a:t>32</a:t>
            </a:r>
            <a:r>
              <a:rPr lang="en-US" dirty="0"/>
              <a:t> bytes = 2</a:t>
            </a:r>
            <a:r>
              <a:rPr lang="en-US" baseline="30000" dirty="0"/>
              <a:t>2+30 bytes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/>
              <a:t> * 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baseline="30000" dirty="0">
                <a:solidFill>
                  <a:srgbClr val="0000FF"/>
                </a:solidFill>
              </a:rPr>
              <a:t>30</a:t>
            </a:r>
            <a:r>
              <a:rPr lang="en-US" dirty="0"/>
              <a:t> bytes =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Giga</a:t>
            </a:r>
            <a:r>
              <a:rPr lang="en-US" dirty="0"/>
              <a:t>bytes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1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binary string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binary string means, or represents,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whatever the circuit designer or the programmer says it does</a:t>
            </a:r>
          </a:p>
          <a:p>
            <a:r>
              <a:rPr lang="en-US" dirty="0"/>
              <a:t>A bit string has no meaning,</a:t>
            </a:r>
            <a:br>
              <a:rPr lang="en-US" dirty="0"/>
            </a:br>
            <a:r>
              <a:rPr lang="en-US" dirty="0"/>
              <a:t>until </a:t>
            </a:r>
            <a:r>
              <a:rPr lang="en-US" dirty="0">
                <a:solidFill>
                  <a:srgbClr val="00B050"/>
                </a:solidFill>
              </a:rPr>
              <a:t>we choose the meaning</a:t>
            </a:r>
          </a:p>
          <a:p>
            <a:r>
              <a:rPr lang="en-US" dirty="0">
                <a:solidFill>
                  <a:srgbClr val="0000FF"/>
                </a:solidFill>
              </a:rPr>
              <a:t>Common choices</a:t>
            </a:r>
          </a:p>
          <a:p>
            <a:pPr lvl="1"/>
            <a:r>
              <a:rPr lang="en-US" dirty="0"/>
              <a:t>Numbers, characters, files, status of peripheral devices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many, many more possibilities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UNIX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views a file as a sequence of bytes</a:t>
            </a:r>
          </a:p>
          <a:p>
            <a:r>
              <a:rPr lang="en-US" dirty="0"/>
              <a:t>Byte = 8-bit binary string</a:t>
            </a:r>
          </a:p>
          <a:p>
            <a:r>
              <a:rPr lang="en-US" dirty="0"/>
              <a:t>For most computers, byte is the smallest unit of information directly accessible from storage</a:t>
            </a:r>
          </a:p>
          <a:p>
            <a:endParaRPr lang="en-US" dirty="0"/>
          </a:p>
          <a:p>
            <a:r>
              <a:rPr lang="en-US" dirty="0"/>
              <a:t>Let’s “look at” the bytes of a mystery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7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2199" y="2334846"/>
            <a:ext cx="67196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Show a file of the Purdue logo as it is interpreted by various “viewing” programs:  more, od, </a:t>
            </a:r>
            <a:r>
              <a:rPr lang="en-US" sz="2800" dirty="0" err="1"/>
              <a:t>xxd</a:t>
            </a:r>
            <a:r>
              <a:rPr lang="en-US" sz="2800" dirty="0"/>
              <a:t>, and </a:t>
            </a:r>
            <a:r>
              <a:rPr lang="en-US" sz="2800" dirty="0" err="1"/>
              <a:t>Preview.app</a:t>
            </a:r>
            <a:r>
              <a:rPr lang="en-US" sz="2800" dirty="0"/>
              <a:t> (Apple)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6648-A2D1-2B45-B1A1-07A4BC236D8A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9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48F6-F987-6B4F-B323-773E7F06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02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BCE0-8957-F541-B408-7F52667F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announce Wednesday the policy for Lab 02 “Did not finish In-Lab work” situation</a:t>
            </a:r>
          </a:p>
          <a:p>
            <a:r>
              <a:rPr lang="en-US" dirty="0"/>
              <a:t>Demo Lab 02 Take-Home circuit this week; do not show In-Lab circuit</a:t>
            </a:r>
          </a:p>
          <a:p>
            <a:r>
              <a:rPr lang="en-US" dirty="0"/>
              <a:t>Upload answers to lab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35F77-0C63-6348-9C9D-F0B1F147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DBC26-C12D-F149-BD9A-99391B46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4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48F6-F987-6B4F-B323-773E7F06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BCE0-8957-F541-B408-7F52667F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HW03 due Thursday</a:t>
            </a:r>
          </a:p>
          <a:p>
            <a:r>
              <a:rPr lang="en-US" dirty="0"/>
              <a:t>Read chapter 4 this week</a:t>
            </a:r>
          </a:p>
          <a:p>
            <a:r>
              <a:rPr lang="en-US" dirty="0"/>
              <a:t>Lab 03 – The Decoder:  Issues this week, due next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35F77-0C63-6348-9C9D-F0B1F147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by George B. Adams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DBC26-C12D-F149-BD9A-99391B46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CA18-62AE-B34C-A151-070DF961BCFA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84668"/>
      </p:ext>
    </p:extLst>
  </p:cSld>
  <p:clrMapOvr>
    <a:masterClrMapping/>
  </p:clrMapOvr>
</p:sld>
</file>

<file path=ppt/theme/theme1.xml><?xml version="1.0" encoding="utf-8"?>
<a:theme xmlns:a="http://schemas.openxmlformats.org/drawingml/2006/main" name="TM10203755">
  <a:themeElements>
    <a:clrScheme name="Office Theme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61802</TotalTime>
  <Words>4426</Words>
  <Application>Microsoft Macintosh PowerPoint</Application>
  <PresentationFormat>On-screen Show (4:3)</PresentationFormat>
  <Paragraphs>1004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AppleSymbols</vt:lpstr>
      <vt:lpstr>Arial</vt:lpstr>
      <vt:lpstr>Calibri</vt:lpstr>
      <vt:lpstr>Mangal</vt:lpstr>
      <vt:lpstr>Palatino</vt:lpstr>
      <vt:lpstr>Times New Roman</vt:lpstr>
      <vt:lpstr>Wingdings</vt:lpstr>
      <vt:lpstr>TM10203755</vt:lpstr>
      <vt:lpstr>PowerPoint Presentation</vt:lpstr>
      <vt:lpstr>Meaning of Active high and Active low</vt:lpstr>
      <vt:lpstr>active High and active Low</vt:lpstr>
      <vt:lpstr>Meaning of “active” for inputs</vt:lpstr>
      <vt:lpstr>AcTiVe HiGh and AcTiVe LoW – I’m confused</vt:lpstr>
      <vt:lpstr>aCtIvE hIgH AND aCtIvE lOw</vt:lpstr>
      <vt:lpstr>Active high &amp; low mechanical switch input examples:  push = assert input</vt:lpstr>
      <vt:lpstr>Lab 02 Announcements</vt:lpstr>
      <vt:lpstr>Announcements</vt:lpstr>
      <vt:lpstr>PowerPoint Presentation</vt:lpstr>
      <vt:lpstr>Lecture 06 – Computer building blocks</vt:lpstr>
      <vt:lpstr>Components of a computer </vt:lpstr>
      <vt:lpstr>Nice diagram, but Organizational level abstraction</vt:lpstr>
      <vt:lpstr>Where is the Implementation level?</vt:lpstr>
      <vt:lpstr>Implementation is less abstract than Organization </vt:lpstr>
      <vt:lpstr>What does software require?</vt:lpstr>
      <vt:lpstr>What does software require?  Why?</vt:lpstr>
      <vt:lpstr>Before software can run, prepare</vt:lpstr>
      <vt:lpstr>Fetch-Execute Cycle:  a model of execution</vt:lpstr>
      <vt:lpstr>How can hardware (HW) fetch? </vt:lpstr>
      <vt:lpstr>A circuit to identify where: the decoder </vt:lpstr>
      <vt:lpstr>Example:  active-high 2-to-4 decoder</vt:lpstr>
      <vt:lpstr>Active-high 3x8 Decoder</vt:lpstr>
      <vt:lpstr>Lab kit 74138 chip, active-low 3-to-8 decoder</vt:lpstr>
      <vt:lpstr>Multiplexer/demultiplexer both point &amp; transport</vt:lpstr>
      <vt:lpstr>74251 chip:  1-of-8 mux/demux circuit</vt:lpstr>
      <vt:lpstr>1 of 2n multiplexer, more abstractly</vt:lpstr>
      <vt:lpstr>Multiplexer yet more abstractly</vt:lpstr>
      <vt:lpstr>Fetch-Execute example</vt:lpstr>
      <vt:lpstr>Fetch-Execute example</vt:lpstr>
      <vt:lpstr>Fetch-Execute example</vt:lpstr>
      <vt:lpstr>Fetch-Execute example</vt:lpstr>
      <vt:lpstr>Summary</vt:lpstr>
      <vt:lpstr>Announcements </vt:lpstr>
      <vt:lpstr>PowerPoint Presentation</vt:lpstr>
      <vt:lpstr>Lecture 07 – Adding</vt:lpstr>
      <vt:lpstr>A  hardware circuit we really need</vt:lpstr>
      <vt:lpstr>Binary addition and the Half Adder</vt:lpstr>
      <vt:lpstr>Binary addition – Full Adder</vt:lpstr>
      <vt:lpstr>4-bit adder constructed via replication</vt:lpstr>
      <vt:lpstr>64-bit ripple-carry adder</vt:lpstr>
      <vt:lpstr>Week 03 assignments</vt:lpstr>
      <vt:lpstr>Announcements</vt:lpstr>
      <vt:lpstr>Lecture 07 (déjà vu) – Remembering</vt:lpstr>
      <vt:lpstr>What capability to implement next? </vt:lpstr>
      <vt:lpstr>Gate specifications (specs)</vt:lpstr>
      <vt:lpstr>Look SN74HCT00N Data Sheet</vt:lpstr>
      <vt:lpstr>Going beyond combinatorial circuits</vt:lpstr>
      <vt:lpstr>“One time a guy handed me a picture, he said</vt:lpstr>
      <vt:lpstr>History as location in a logic circuit</vt:lpstr>
      <vt:lpstr>Digital logic signal voltage waveform</vt:lpstr>
      <vt:lpstr>Memory is history, recalled</vt:lpstr>
      <vt:lpstr>Don’t want an oscillator, so try again</vt:lpstr>
      <vt:lpstr>Two ways to diagram a feedback loop</vt:lpstr>
      <vt:lpstr>Now, control the stable voltage level</vt:lpstr>
      <vt:lpstr>Set-Reset (S’R’) latch</vt:lpstr>
      <vt:lpstr>S’R’ latch table deefinitions</vt:lpstr>
      <vt:lpstr>Register – fast storage of a bit string</vt:lpstr>
      <vt:lpstr>Summary</vt:lpstr>
      <vt:lpstr>PowerPoint Presentation</vt:lpstr>
      <vt:lpstr>Week 03 assignments</vt:lpstr>
      <vt:lpstr>Lecture 08 – Why binary?</vt:lpstr>
      <vt:lpstr>Computing machines</vt:lpstr>
      <vt:lpstr>Why “finite set of symbols”?</vt:lpstr>
      <vt:lpstr>Computing with analog values  </vt:lpstr>
      <vt:lpstr>Solve problem of error accumulation</vt:lpstr>
      <vt:lpstr>Simplest symbol set: Unary, or base 1</vt:lpstr>
      <vt:lpstr>Better:  weighted positional, base 10</vt:lpstr>
      <vt:lpstr>Representing symbols</vt:lpstr>
      <vt:lpstr>Simplest weighted positional:  base 2 </vt:lpstr>
      <vt:lpstr>Example two-symbol systems</vt:lpstr>
      <vt:lpstr>Summary</vt:lpstr>
      <vt:lpstr>Binary Digit – bit, for short</vt:lpstr>
      <vt:lpstr>Binary digit strings</vt:lpstr>
      <vt:lpstr>General bit strings</vt:lpstr>
      <vt:lpstr>Powers of 2:  the numbers of CS</vt:lpstr>
      <vt:lpstr>What does a binary string mean?</vt:lpstr>
      <vt:lpstr>Example: a UNIX file</vt:lpstr>
      <vt:lpstr>PowerPoint Presentation</vt:lpstr>
    </vt:vector>
  </TitlesOfParts>
  <Company>Purdue University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CS250 Computer Architecture</dc:title>
  <dc:creator>George Adams</dc:creator>
  <cp:lastModifiedBy>George Bunch Adams III</cp:lastModifiedBy>
  <cp:revision>1543</cp:revision>
  <cp:lastPrinted>2018-01-17T15:53:53Z</cp:lastPrinted>
  <dcterms:created xsi:type="dcterms:W3CDTF">2017-01-09T11:24:18Z</dcterms:created>
  <dcterms:modified xsi:type="dcterms:W3CDTF">2018-01-24T16:14:47Z</dcterms:modified>
</cp:coreProperties>
</file>